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256" r:id="rId2"/>
    <p:sldId id="274" r:id="rId3"/>
    <p:sldId id="302" r:id="rId4"/>
    <p:sldId id="338" r:id="rId5"/>
    <p:sldId id="275" r:id="rId6"/>
    <p:sldId id="334" r:id="rId7"/>
    <p:sldId id="335" r:id="rId8"/>
    <p:sldId id="258" r:id="rId9"/>
    <p:sldId id="271" r:id="rId10"/>
    <p:sldId id="304" r:id="rId11"/>
    <p:sldId id="340" r:id="rId12"/>
    <p:sldId id="276" r:id="rId13"/>
    <p:sldId id="336" r:id="rId14"/>
    <p:sldId id="337" r:id="rId15"/>
    <p:sldId id="339" r:id="rId16"/>
    <p:sldId id="266" r:id="rId17"/>
    <p:sldId id="341" r:id="rId18"/>
    <p:sldId id="257" r:id="rId19"/>
    <p:sldId id="344" r:id="rId20"/>
    <p:sldId id="345" r:id="rId21"/>
    <p:sldId id="343" r:id="rId22"/>
    <p:sldId id="346" r:id="rId23"/>
    <p:sldId id="347" r:id="rId24"/>
    <p:sldId id="348" r:id="rId25"/>
    <p:sldId id="349" r:id="rId26"/>
    <p:sldId id="350" r:id="rId27"/>
    <p:sldId id="351" r:id="rId28"/>
    <p:sldId id="352" r:id="rId29"/>
    <p:sldId id="309" r:id="rId30"/>
    <p:sldId id="270" r:id="rId31"/>
    <p:sldId id="278" r:id="rId32"/>
    <p:sldId id="301" r:id="rId33"/>
    <p:sldId id="280" r:id="rId34"/>
    <p:sldId id="281" r:id="rId35"/>
    <p:sldId id="265" r:id="rId36"/>
    <p:sldId id="279" r:id="rId37"/>
    <p:sldId id="277" r:id="rId38"/>
    <p:sldId id="272" r:id="rId39"/>
    <p:sldId id="282" r:id="rId40"/>
    <p:sldId id="285" r:id="rId41"/>
    <p:sldId id="283" r:id="rId42"/>
    <p:sldId id="284" r:id="rId43"/>
    <p:sldId id="267" r:id="rId44"/>
    <p:sldId id="288" r:id="rId45"/>
    <p:sldId id="287" r:id="rId46"/>
    <p:sldId id="286" r:id="rId47"/>
    <p:sldId id="292" r:id="rId48"/>
    <p:sldId id="289" r:id="rId49"/>
    <p:sldId id="290" r:id="rId50"/>
    <p:sldId id="291" r:id="rId51"/>
    <p:sldId id="311" r:id="rId52"/>
    <p:sldId id="310" r:id="rId53"/>
    <p:sldId id="312" r:id="rId54"/>
    <p:sldId id="331" r:id="rId55"/>
    <p:sldId id="332" r:id="rId5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62EB"/>
    <a:srgbClr val="E400EB"/>
    <a:srgbClr val="1F8C1A"/>
    <a:srgbClr val="DA830D"/>
    <a:srgbClr val="DBC35F"/>
    <a:srgbClr val="5EE7FF"/>
    <a:srgbClr val="145561"/>
    <a:srgbClr val="A0F9FF"/>
    <a:srgbClr val="29C8E8"/>
    <a:srgbClr val="59DD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79" autoAdjust="0"/>
    <p:restoredTop sz="94660"/>
  </p:normalViewPr>
  <p:slideViewPr>
    <p:cSldViewPr snapToGrid="0" snapToObjects="1">
      <p:cViewPr>
        <p:scale>
          <a:sx n="114" d="100"/>
          <a:sy n="114" d="100"/>
        </p:scale>
        <p:origin x="-1184" y="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printerSettings" Target="printerSettings/printerSettings1.bin"/><Relationship Id="rId5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FC9C75-52EE-4643-8CCF-6C55625E5D6A}" type="datetimeFigureOut">
              <a:rPr lang="en-US" smtClean="0"/>
              <a:t>7/22/21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CB5698-7A93-AA4C-8E97-523B791DD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46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Good evening</a:t>
            </a:r>
            <a:r>
              <a:rPr lang="en-US" baseline="0" dirty="0" smtClean="0"/>
              <a:t> everyone, Fellow toastmaster,</a:t>
            </a:r>
          </a:p>
          <a:p>
            <a:r>
              <a:rPr lang="en-US" baseline="0" dirty="0" smtClean="0"/>
              <a:t>I am someone who is passionate about learning and teaching. I went ahead with learning how to learn. </a:t>
            </a:r>
          </a:p>
          <a:p>
            <a:r>
              <a:rPr lang="en-US" baseline="0" dirty="0" smtClean="0"/>
              <a:t>Let us delve deeper into our brain and see how our brain works.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11585-5D4C-514A-B819-2CBE18C459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223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CB5698-7A93-AA4C-8E97-523B791DD62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977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CB5698-7A93-AA4C-8E97-523B791DD6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29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CB5698-7A93-AA4C-8E97-523B791DD6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73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www.soleblogger.com</a:t>
            </a:r>
            <a:r>
              <a:rPr lang="en-US" dirty="0" smtClean="0"/>
              <a:t>/best-machine-learning-applications-for-web-designing-building/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CB5698-7A93-AA4C-8E97-523B791DD62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96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b7b7bf63d6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b7b7bf63d6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because it stops the layers from collapsing back into just a linear model. Not only do non-linear activation functions help create interesting transformations to our data's feature space, but it allows for deep composition of functions.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CB5698-7A93-AA4C-8E97-523B791DD62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4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Flattening is converting the data into a 1-dimensional array for inputting it to the next layer.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CB5698-7A93-AA4C-8E97-523B791DD62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04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b7efeab0a2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b7efeab0a2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You will use the </a:t>
            </a:r>
            <a:r>
              <a:rPr lang="en-US" dirty="0" err="1" smtClean="0"/>
              <a:t>scikit</a:t>
            </a:r>
            <a:r>
              <a:rPr lang="en-US" dirty="0" smtClean="0"/>
              <a:t>-learn library to create your models. When coding, this library is written as </a:t>
            </a:r>
            <a:r>
              <a:rPr lang="en-US" dirty="0" err="1" smtClean="0"/>
              <a:t>sklearn</a:t>
            </a:r>
            <a:r>
              <a:rPr lang="en-US" dirty="0" smtClean="0"/>
              <a:t>, as you will see in the sample code. </a:t>
            </a:r>
            <a:r>
              <a:rPr lang="en-US" dirty="0" err="1" smtClean="0"/>
              <a:t>Scikit</a:t>
            </a:r>
            <a:r>
              <a:rPr lang="en-US" dirty="0" smtClean="0"/>
              <a:t>-learn is easily the most popular library for modeling the types of data typically stored in </a:t>
            </a:r>
            <a:r>
              <a:rPr lang="en-US" dirty="0" err="1" smtClean="0"/>
              <a:t>DataFrames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CB5698-7A93-AA4C-8E97-523B791DD62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278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>
            <a:lvl1pPr>
              <a:defRPr>
                <a:solidFill>
                  <a:srgbClr val="186674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26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70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79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907394"/>
            <a:ext cx="8229600" cy="742948"/>
          </a:xfrm>
          <a:prstGeom prst="rect">
            <a:avLst/>
          </a:prstGeom>
        </p:spPr>
        <p:txBody>
          <a:bodyPr/>
          <a:lstStyle>
            <a:lvl1pPr algn="l">
              <a:defRPr sz="2800" b="1" baseline="0"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135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6641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186674"/>
                </a:solidFill>
              </a:defRPr>
            </a:lvl1pPr>
            <a:lvl2pPr>
              <a:defRPr>
                <a:solidFill>
                  <a:srgbClr val="186674"/>
                </a:solidFill>
              </a:defRPr>
            </a:lvl2pPr>
            <a:lvl3pPr>
              <a:defRPr>
                <a:solidFill>
                  <a:srgbClr val="186674"/>
                </a:solidFill>
              </a:defRPr>
            </a:lvl3pPr>
            <a:lvl4pPr>
              <a:defRPr>
                <a:solidFill>
                  <a:srgbClr val="186674"/>
                </a:solidFill>
              </a:defRPr>
            </a:lvl4pPr>
            <a:lvl5pPr>
              <a:defRPr>
                <a:solidFill>
                  <a:srgbClr val="186674"/>
                </a:solidFill>
              </a:defRPr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37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38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15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55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906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1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144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6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9000">
              <a:schemeClr val="bg1"/>
            </a:gs>
            <a:gs pos="100000">
              <a:srgbClr val="23A3B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12C0A-E6D0-AB46-92AE-CAC9DDD5906E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6168B-7A5E-B349-A598-6A1ADEF652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41230" y="1"/>
            <a:ext cx="9185230" cy="274639"/>
          </a:xfrm>
          <a:prstGeom prst="rect">
            <a:avLst/>
          </a:prstGeom>
          <a:gradFill flip="none" rotWithShape="1">
            <a:gsLst>
              <a:gs pos="100000">
                <a:srgbClr val="186674"/>
              </a:gs>
              <a:gs pos="0">
                <a:srgbClr val="5EE7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flourishing-life.co.uk logo.png"/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2" t="39170" r="7080" b="44215"/>
          <a:stretch/>
        </p:blipFill>
        <p:spPr>
          <a:xfrm>
            <a:off x="6814911" y="6356351"/>
            <a:ext cx="1871891" cy="35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262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rgbClr val="186674"/>
          </a:solidFill>
          <a:latin typeface="Abhaya"/>
          <a:ea typeface="+mj-ea"/>
          <a:cs typeface="Abhay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20" Type="http://schemas.openxmlformats.org/officeDocument/2006/relationships/image" Target="../media/image19.png"/><Relationship Id="rId21" Type="http://schemas.openxmlformats.org/officeDocument/2006/relationships/image" Target="../media/image20.png"/><Relationship Id="rId22" Type="http://schemas.openxmlformats.org/officeDocument/2006/relationships/image" Target="../media/image21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8" Type="http://schemas.openxmlformats.org/officeDocument/2006/relationships/image" Target="../media/image17.png"/><Relationship Id="rId19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g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3.jpeg"/><Relationship Id="rId3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2000">
              <a:schemeClr val="bg1"/>
            </a:gs>
            <a:gs pos="100000">
              <a:srgbClr val="23A3B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6600" dirty="0"/>
              <a:t>Introduction to Deep Learning with TF(CNN)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371600" y="4443195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Dr. Suraiya Zabeen</a:t>
            </a:r>
            <a:endParaRPr lang="en-U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7625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5"/>
          <p:cNvGrpSpPr/>
          <p:nvPr/>
        </p:nvGrpSpPr>
        <p:grpSpPr>
          <a:xfrm>
            <a:off x="2406648" y="2135267"/>
            <a:ext cx="4353552" cy="1538160"/>
            <a:chOff x="4213251" y="632293"/>
            <a:chExt cx="4363588" cy="988873"/>
          </a:xfrm>
        </p:grpSpPr>
        <p:sp>
          <p:nvSpPr>
            <p:cNvPr id="111" name="Google Shape;111;p15"/>
            <p:cNvSpPr/>
            <p:nvPr/>
          </p:nvSpPr>
          <p:spPr>
            <a:xfrm>
              <a:off x="6613550" y="1057763"/>
              <a:ext cx="358600" cy="386588"/>
            </a:xfrm>
            <a:custGeom>
              <a:avLst/>
              <a:gdLst/>
              <a:ahLst/>
              <a:cxnLst/>
              <a:rect l="l" t="t" r="r" b="b"/>
              <a:pathLst>
                <a:path w="14344" h="20618" extrusionOk="0">
                  <a:moveTo>
                    <a:pt x="0" y="0"/>
                  </a:moveTo>
                  <a:cubicBezTo>
                    <a:pt x="3299" y="7695"/>
                    <a:pt x="8421" y="14701"/>
                    <a:pt x="14344" y="20618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12" name="Google Shape;112;p15"/>
            <p:cNvGrpSpPr/>
            <p:nvPr/>
          </p:nvGrpSpPr>
          <p:grpSpPr>
            <a:xfrm>
              <a:off x="4213251" y="632293"/>
              <a:ext cx="4363588" cy="988873"/>
              <a:chOff x="4137051" y="632293"/>
              <a:chExt cx="4363588" cy="988873"/>
            </a:xfrm>
          </p:grpSpPr>
          <p:sp>
            <p:nvSpPr>
              <p:cNvPr id="113" name="Google Shape;113;p15"/>
              <p:cNvSpPr/>
              <p:nvPr/>
            </p:nvSpPr>
            <p:spPr>
              <a:xfrm>
                <a:off x="4137051" y="886775"/>
                <a:ext cx="403406" cy="734391"/>
              </a:xfrm>
              <a:custGeom>
                <a:avLst/>
                <a:gdLst/>
                <a:ahLst/>
                <a:cxnLst/>
                <a:rect l="l" t="t" r="r" b="b"/>
                <a:pathLst>
                  <a:path w="15295" h="30805" extrusionOk="0">
                    <a:moveTo>
                      <a:pt x="3495" y="0"/>
                    </a:moveTo>
                    <a:cubicBezTo>
                      <a:pt x="3495" y="3810"/>
                      <a:pt x="4616" y="10310"/>
                      <a:pt x="8426" y="10310"/>
                    </a:cubicBezTo>
                    <a:cubicBezTo>
                      <a:pt x="11392" y="10310"/>
                      <a:pt x="14430" y="7360"/>
                      <a:pt x="15150" y="4483"/>
                    </a:cubicBezTo>
                    <a:cubicBezTo>
                      <a:pt x="15295" y="3903"/>
                      <a:pt x="15150" y="2092"/>
                      <a:pt x="15150" y="2690"/>
                    </a:cubicBezTo>
                    <a:cubicBezTo>
                      <a:pt x="15150" y="11605"/>
                      <a:pt x="16005" y="23338"/>
                      <a:pt x="8874" y="28687"/>
                    </a:cubicBezTo>
                    <a:cubicBezTo>
                      <a:pt x="6591" y="30400"/>
                      <a:pt x="2070" y="31868"/>
                      <a:pt x="358" y="29584"/>
                    </a:cubicBezTo>
                    <a:cubicBezTo>
                      <a:pt x="-916" y="27885"/>
                      <a:pt x="2268" y="24653"/>
                      <a:pt x="4392" y="24653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14" name="Google Shape;114;p15"/>
              <p:cNvSpPr/>
              <p:nvPr/>
            </p:nvSpPr>
            <p:spPr>
              <a:xfrm>
                <a:off x="4809400" y="1242656"/>
                <a:ext cx="369800" cy="9169"/>
              </a:xfrm>
              <a:custGeom>
                <a:avLst/>
                <a:gdLst/>
                <a:ahLst/>
                <a:cxnLst/>
                <a:rect l="l" t="t" r="r" b="b"/>
                <a:pathLst>
                  <a:path w="14792" h="489" extrusionOk="0">
                    <a:moveTo>
                      <a:pt x="0" y="0"/>
                    </a:moveTo>
                    <a:cubicBezTo>
                      <a:pt x="4895" y="612"/>
                      <a:pt x="9859" y="448"/>
                      <a:pt x="14792" y="448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15" name="Google Shape;115;p15"/>
              <p:cNvSpPr/>
              <p:nvPr/>
            </p:nvSpPr>
            <p:spPr>
              <a:xfrm>
                <a:off x="4820625" y="1326694"/>
                <a:ext cx="381000" cy="1365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728" extrusionOk="0">
                    <a:moveTo>
                      <a:pt x="0" y="0"/>
                    </a:moveTo>
                    <a:cubicBezTo>
                      <a:pt x="4931" y="1232"/>
                      <a:pt x="10158" y="448"/>
                      <a:pt x="15240" y="448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16" name="Google Shape;116;p15"/>
              <p:cNvSpPr/>
              <p:nvPr/>
            </p:nvSpPr>
            <p:spPr>
              <a:xfrm>
                <a:off x="5448150" y="1059174"/>
                <a:ext cx="913950" cy="385200"/>
              </a:xfrm>
              <a:custGeom>
                <a:avLst/>
                <a:gdLst/>
                <a:ahLst/>
                <a:cxnLst/>
                <a:rect l="l" t="t" r="r" b="b"/>
                <a:pathLst>
                  <a:path w="36558" h="20544" extrusionOk="0">
                    <a:moveTo>
                      <a:pt x="0" y="821"/>
                    </a:moveTo>
                    <a:cubicBezTo>
                      <a:pt x="3580" y="7087"/>
                      <a:pt x="3406" y="16868"/>
                      <a:pt x="9861" y="20095"/>
                    </a:cubicBezTo>
                    <a:cubicBezTo>
                      <a:pt x="13457" y="21893"/>
                      <a:pt x="18826" y="16047"/>
                      <a:pt x="18826" y="12027"/>
                    </a:cubicBezTo>
                    <a:cubicBezTo>
                      <a:pt x="18826" y="9935"/>
                      <a:pt x="20305" y="4273"/>
                      <a:pt x="18826" y="5752"/>
                    </a:cubicBezTo>
                    <a:cubicBezTo>
                      <a:pt x="14042" y="10536"/>
                      <a:pt x="27055" y="21287"/>
                      <a:pt x="33618" y="19647"/>
                    </a:cubicBezTo>
                    <a:cubicBezTo>
                      <a:pt x="40052" y="18039"/>
                      <a:pt x="34618" y="-2593"/>
                      <a:pt x="28687" y="373"/>
                    </a:cubicBezTo>
                  </a:path>
                </a:pathLst>
              </a:cu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17" name="Google Shape;117;p15"/>
              <p:cNvSpPr/>
              <p:nvPr/>
            </p:nvSpPr>
            <p:spPr>
              <a:xfrm>
                <a:off x="6582175" y="1082963"/>
                <a:ext cx="302575" cy="310969"/>
              </a:xfrm>
              <a:custGeom>
                <a:avLst/>
                <a:gdLst/>
                <a:ahLst/>
                <a:cxnLst/>
                <a:rect l="l" t="t" r="r" b="b"/>
                <a:pathLst>
                  <a:path w="12103" h="16585" extrusionOk="0">
                    <a:moveTo>
                      <a:pt x="12103" y="0"/>
                    </a:moveTo>
                    <a:cubicBezTo>
                      <a:pt x="7721" y="5257"/>
                      <a:pt x="3066" y="10466"/>
                      <a:pt x="0" y="1658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18" name="Google Shape;118;p15"/>
              <p:cNvSpPr/>
              <p:nvPr/>
            </p:nvSpPr>
            <p:spPr>
              <a:xfrm>
                <a:off x="7297125" y="1242656"/>
                <a:ext cx="61632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24653" h="1208" extrusionOk="0">
                    <a:moveTo>
                      <a:pt x="0" y="0"/>
                    </a:moveTo>
                    <a:cubicBezTo>
                      <a:pt x="7978" y="1993"/>
                      <a:pt x="16430" y="896"/>
                      <a:pt x="24653" y="896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19" name="Google Shape;119;p15"/>
              <p:cNvSpPr/>
              <p:nvPr/>
            </p:nvSpPr>
            <p:spPr>
              <a:xfrm>
                <a:off x="7633300" y="1116581"/>
                <a:ext cx="44825" cy="344588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18378" extrusionOk="0">
                    <a:moveTo>
                      <a:pt x="0" y="0"/>
                    </a:moveTo>
                    <a:cubicBezTo>
                      <a:pt x="763" y="6108"/>
                      <a:pt x="-962" y="12874"/>
                      <a:pt x="1793" y="18378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0" name="Google Shape;120;p15"/>
              <p:cNvSpPr/>
              <p:nvPr/>
            </p:nvSpPr>
            <p:spPr>
              <a:xfrm>
                <a:off x="8168740" y="696356"/>
                <a:ext cx="331900" cy="761850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40632" extrusionOk="0">
                    <a:moveTo>
                      <a:pt x="2338" y="0"/>
                    </a:moveTo>
                    <a:cubicBezTo>
                      <a:pt x="2338" y="8976"/>
                      <a:pt x="994" y="17919"/>
                      <a:pt x="994" y="26895"/>
                    </a:cubicBezTo>
                    <a:cubicBezTo>
                      <a:pt x="994" y="29738"/>
                      <a:pt x="545" y="32568"/>
                      <a:pt x="545" y="35411"/>
                    </a:cubicBezTo>
                    <a:cubicBezTo>
                      <a:pt x="545" y="37055"/>
                      <a:pt x="-619" y="41503"/>
                      <a:pt x="545" y="40342"/>
                    </a:cubicBezTo>
                    <a:cubicBezTo>
                      <a:pt x="4180" y="36715"/>
                      <a:pt x="-845" y="28733"/>
                      <a:pt x="2786" y="25102"/>
                    </a:cubicBezTo>
                    <a:cubicBezTo>
                      <a:pt x="5125" y="22763"/>
                      <a:pt x="10214" y="25593"/>
                      <a:pt x="12199" y="28239"/>
                    </a:cubicBezTo>
                    <a:cubicBezTo>
                      <a:pt x="14204" y="30912"/>
                      <a:pt x="13079" y="36095"/>
                      <a:pt x="10406" y="38100"/>
                    </a:cubicBezTo>
                    <a:cubicBezTo>
                      <a:pt x="8107" y="39825"/>
                      <a:pt x="4764" y="39445"/>
                      <a:pt x="1890" y="39445"/>
                    </a:cubicBezTo>
                    <a:cubicBezTo>
                      <a:pt x="1222" y="39445"/>
                      <a:pt x="97" y="39217"/>
                      <a:pt x="97" y="38549"/>
                    </a:cubicBezTo>
                  </a:path>
                </a:pathLst>
              </a:custGeom>
              <a:noFill/>
              <a:ln w="28575" cap="flat" cmpd="sng">
                <a:solidFill>
                  <a:srgbClr val="38761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1" name="Google Shape;121;p15"/>
              <p:cNvSpPr/>
              <p:nvPr/>
            </p:nvSpPr>
            <p:spPr>
              <a:xfrm>
                <a:off x="4168600" y="632293"/>
                <a:ext cx="403400" cy="186581"/>
              </a:xfrm>
              <a:custGeom>
                <a:avLst/>
                <a:gdLst/>
                <a:ahLst/>
                <a:cxnLst/>
                <a:rect l="l" t="t" r="r" b="b"/>
                <a:pathLst>
                  <a:path w="16136" h="9951" extrusionOk="0">
                    <a:moveTo>
                      <a:pt x="0" y="6813"/>
                    </a:moveTo>
                    <a:cubicBezTo>
                      <a:pt x="4133" y="5436"/>
                      <a:pt x="6935" y="944"/>
                      <a:pt x="11206" y="90"/>
                    </a:cubicBezTo>
                    <a:cubicBezTo>
                      <a:pt x="14810" y="-630"/>
                      <a:pt x="14494" y="6663"/>
                      <a:pt x="16136" y="9951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122" name="Google Shape;122;p15"/>
          <p:cNvSpPr txBox="1"/>
          <p:nvPr/>
        </p:nvSpPr>
        <p:spPr>
          <a:xfrm>
            <a:off x="4564969" y="4337206"/>
            <a:ext cx="26559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latin typeface="Alegreya"/>
                <a:ea typeface="Alegreya"/>
                <a:cs typeface="Alegreya"/>
                <a:sym typeface="Alegreya"/>
              </a:rPr>
              <a:t>Feature</a:t>
            </a:r>
            <a:endParaRPr sz="2200" b="1"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123" name="Google Shape;123;p15"/>
          <p:cNvSpPr txBox="1"/>
          <p:nvPr/>
        </p:nvSpPr>
        <p:spPr>
          <a:xfrm>
            <a:off x="682927" y="4337201"/>
            <a:ext cx="26559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0000FF"/>
                </a:solidFill>
                <a:latin typeface="Alegreya"/>
                <a:ea typeface="Alegreya"/>
                <a:cs typeface="Alegreya"/>
                <a:sym typeface="Alegreya"/>
              </a:rPr>
              <a:t>Prediction</a:t>
            </a:r>
            <a:endParaRPr sz="2200" b="1">
              <a:solidFill>
                <a:srgbClr val="0000FF"/>
              </a:solidFill>
              <a:latin typeface="Alegreya"/>
              <a:ea typeface="Alegreya"/>
              <a:cs typeface="Alegreya"/>
              <a:sym typeface="Alegreya"/>
            </a:endParaRPr>
          </a:p>
        </p:txBody>
      </p:sp>
      <p:cxnSp>
        <p:nvCxnSpPr>
          <p:cNvPr id="124" name="Google Shape;124;p15"/>
          <p:cNvCxnSpPr/>
          <p:nvPr/>
        </p:nvCxnSpPr>
        <p:spPr>
          <a:xfrm rot="10800000">
            <a:off x="5023877" y="3673434"/>
            <a:ext cx="48300" cy="79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5" name="Google Shape;125;p15"/>
          <p:cNvCxnSpPr/>
          <p:nvPr/>
        </p:nvCxnSpPr>
        <p:spPr>
          <a:xfrm rot="10800000" flipH="1">
            <a:off x="3930977" y="3673401"/>
            <a:ext cx="216600" cy="79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6" name="Google Shape;126;p15"/>
          <p:cNvSpPr txBox="1"/>
          <p:nvPr/>
        </p:nvSpPr>
        <p:spPr>
          <a:xfrm>
            <a:off x="2868923" y="4466234"/>
            <a:ext cx="14640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FF0000"/>
                </a:solidFill>
                <a:latin typeface="Alegreya"/>
                <a:ea typeface="Alegreya"/>
                <a:cs typeface="Alegreya"/>
                <a:sym typeface="Alegreya"/>
              </a:rPr>
              <a:t>weights</a:t>
            </a:r>
            <a:endParaRPr sz="2200" b="1">
              <a:solidFill>
                <a:srgbClr val="FF0000"/>
              </a:solidFill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127" name="Google Shape;127;p15"/>
          <p:cNvSpPr txBox="1"/>
          <p:nvPr/>
        </p:nvSpPr>
        <p:spPr>
          <a:xfrm>
            <a:off x="6356098" y="3940767"/>
            <a:ext cx="14640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38761D"/>
                </a:solidFill>
                <a:latin typeface="Alegreya"/>
                <a:ea typeface="Alegreya"/>
                <a:cs typeface="Alegreya"/>
                <a:sym typeface="Alegreya"/>
              </a:rPr>
              <a:t>bias</a:t>
            </a:r>
            <a:endParaRPr sz="2200" b="1">
              <a:solidFill>
                <a:srgbClr val="38761D"/>
              </a:solidFill>
              <a:latin typeface="Alegreya"/>
              <a:ea typeface="Alegreya"/>
              <a:cs typeface="Alegreya"/>
              <a:sym typeface="Alegreya"/>
            </a:endParaRPr>
          </a:p>
        </p:txBody>
      </p:sp>
      <p:cxnSp>
        <p:nvCxnSpPr>
          <p:cNvPr id="128" name="Google Shape;128;p15"/>
          <p:cNvCxnSpPr>
            <a:stCxn id="123" idx="0"/>
          </p:cNvCxnSpPr>
          <p:nvPr/>
        </p:nvCxnSpPr>
        <p:spPr>
          <a:xfrm flipV="1">
            <a:off x="2010877" y="3801601"/>
            <a:ext cx="409200" cy="53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Recap: Linear Regression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46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What factors determine the value of a </a:t>
            </a:r>
            <a:r>
              <a:rPr lang="en-US" sz="2400" dirty="0" smtClean="0"/>
              <a:t>vehicle</a:t>
            </a:r>
            <a:r>
              <a:rPr lang="en-US" sz="2400" dirty="0"/>
              <a:t>?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Fuel consumption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Engine size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Car age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Make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Model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181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linear model can be represented as nodes and edges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1636223" y="2162690"/>
            <a:ext cx="4328706" cy="2756699"/>
            <a:chOff x="1819564" y="1842117"/>
            <a:chExt cx="4943042" cy="3053443"/>
          </a:xfrm>
        </p:grpSpPr>
        <p:cxnSp>
          <p:nvCxnSpPr>
            <p:cNvPr id="17" name="Straight Arrow Connector 16"/>
            <p:cNvCxnSpPr/>
            <p:nvPr/>
          </p:nvCxnSpPr>
          <p:spPr>
            <a:xfrm flipH="1" flipV="1">
              <a:off x="2974655" y="2417358"/>
              <a:ext cx="2618144" cy="980312"/>
            </a:xfrm>
            <a:prstGeom prst="straightConnector1">
              <a:avLst/>
            </a:prstGeom>
            <a:ln w="5715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/>
            <p:cNvSpPr/>
            <p:nvPr/>
          </p:nvSpPr>
          <p:spPr>
            <a:xfrm>
              <a:off x="5802055" y="2861491"/>
              <a:ext cx="960551" cy="991327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 flipV="1">
              <a:off x="2974655" y="3384579"/>
              <a:ext cx="2618143" cy="10654"/>
            </a:xfrm>
            <a:prstGeom prst="straightConnector1">
              <a:avLst/>
            </a:prstGeom>
            <a:ln w="5715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>
              <a:off x="2974654" y="3397670"/>
              <a:ext cx="2618144" cy="958031"/>
            </a:xfrm>
            <a:prstGeom prst="straightConnector1">
              <a:avLst/>
            </a:prstGeom>
            <a:ln w="57150" cmpd="sng">
              <a:solidFill>
                <a:schemeClr val="bg1">
                  <a:lumMod val="5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1819564" y="1842117"/>
              <a:ext cx="954554" cy="890218"/>
            </a:xfrm>
            <a:prstGeom prst="ellipse">
              <a:avLst/>
            </a:prstGeom>
            <a:solidFill>
              <a:srgbClr val="29C8E8"/>
            </a:solidFill>
            <a:ln>
              <a:solidFill>
                <a:srgbClr val="29C8E8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819564" y="2861491"/>
              <a:ext cx="954554" cy="890218"/>
            </a:xfrm>
            <a:prstGeom prst="ellipse">
              <a:avLst/>
            </a:prstGeom>
            <a:solidFill>
              <a:srgbClr val="29C8E8"/>
            </a:solidFill>
            <a:ln>
              <a:solidFill>
                <a:srgbClr val="29C8E8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1819564" y="4005342"/>
              <a:ext cx="954554" cy="890218"/>
            </a:xfrm>
            <a:prstGeom prst="ellipse">
              <a:avLst/>
            </a:prstGeom>
            <a:solidFill>
              <a:srgbClr val="29C8E8"/>
            </a:solidFill>
            <a:ln>
              <a:solidFill>
                <a:srgbClr val="29C8E8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Google Shape;214;p24"/>
          <p:cNvSpPr txBox="1"/>
          <p:nvPr/>
        </p:nvSpPr>
        <p:spPr>
          <a:xfrm>
            <a:off x="1970084" y="4895560"/>
            <a:ext cx="1104842" cy="95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Input</a:t>
            </a:r>
            <a:endParaRPr lang="en-US" sz="2000" dirty="0"/>
          </a:p>
        </p:txBody>
      </p:sp>
      <p:sp>
        <p:nvSpPr>
          <p:cNvPr id="20" name="Google Shape;214;p24"/>
          <p:cNvSpPr txBox="1"/>
          <p:nvPr/>
        </p:nvSpPr>
        <p:spPr>
          <a:xfrm>
            <a:off x="5163851" y="3997163"/>
            <a:ext cx="1104842" cy="95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Output</a:t>
            </a:r>
            <a:endParaRPr lang="en-US" sz="2000" dirty="0"/>
          </a:p>
        </p:txBody>
      </p:sp>
      <p:grpSp>
        <p:nvGrpSpPr>
          <p:cNvPr id="28" name="Google Shape;134;p16"/>
          <p:cNvGrpSpPr/>
          <p:nvPr/>
        </p:nvGrpSpPr>
        <p:grpSpPr>
          <a:xfrm>
            <a:off x="6362792" y="4559248"/>
            <a:ext cx="2214280" cy="796961"/>
            <a:chOff x="4213251" y="632293"/>
            <a:chExt cx="4363588" cy="988873"/>
          </a:xfrm>
        </p:grpSpPr>
        <p:sp>
          <p:nvSpPr>
            <p:cNvPr id="29" name="Google Shape;135;p16"/>
            <p:cNvSpPr/>
            <p:nvPr/>
          </p:nvSpPr>
          <p:spPr>
            <a:xfrm>
              <a:off x="6613550" y="1057763"/>
              <a:ext cx="358600" cy="386588"/>
            </a:xfrm>
            <a:custGeom>
              <a:avLst/>
              <a:gdLst/>
              <a:ahLst/>
              <a:cxnLst/>
              <a:rect l="l" t="t" r="r" b="b"/>
              <a:pathLst>
                <a:path w="14344" h="20618" extrusionOk="0">
                  <a:moveTo>
                    <a:pt x="0" y="0"/>
                  </a:moveTo>
                  <a:cubicBezTo>
                    <a:pt x="3299" y="7695"/>
                    <a:pt x="8421" y="14701"/>
                    <a:pt x="14344" y="20618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30" name="Google Shape;136;p16"/>
            <p:cNvGrpSpPr/>
            <p:nvPr/>
          </p:nvGrpSpPr>
          <p:grpSpPr>
            <a:xfrm>
              <a:off x="4213251" y="632293"/>
              <a:ext cx="4363588" cy="988873"/>
              <a:chOff x="4137051" y="632293"/>
              <a:chExt cx="4363588" cy="988873"/>
            </a:xfrm>
          </p:grpSpPr>
          <p:sp>
            <p:nvSpPr>
              <p:cNvPr id="31" name="Google Shape;137;p16"/>
              <p:cNvSpPr/>
              <p:nvPr/>
            </p:nvSpPr>
            <p:spPr>
              <a:xfrm>
                <a:off x="4137051" y="886775"/>
                <a:ext cx="403406" cy="734391"/>
              </a:xfrm>
              <a:custGeom>
                <a:avLst/>
                <a:gdLst/>
                <a:ahLst/>
                <a:cxnLst/>
                <a:rect l="l" t="t" r="r" b="b"/>
                <a:pathLst>
                  <a:path w="15295" h="30805" extrusionOk="0">
                    <a:moveTo>
                      <a:pt x="3495" y="0"/>
                    </a:moveTo>
                    <a:cubicBezTo>
                      <a:pt x="3495" y="3810"/>
                      <a:pt x="4616" y="10310"/>
                      <a:pt x="8426" y="10310"/>
                    </a:cubicBezTo>
                    <a:cubicBezTo>
                      <a:pt x="11392" y="10310"/>
                      <a:pt x="14430" y="7360"/>
                      <a:pt x="15150" y="4483"/>
                    </a:cubicBezTo>
                    <a:cubicBezTo>
                      <a:pt x="15295" y="3903"/>
                      <a:pt x="15150" y="2092"/>
                      <a:pt x="15150" y="2690"/>
                    </a:cubicBezTo>
                    <a:cubicBezTo>
                      <a:pt x="15150" y="11605"/>
                      <a:pt x="16005" y="23338"/>
                      <a:pt x="8874" y="28687"/>
                    </a:cubicBezTo>
                    <a:cubicBezTo>
                      <a:pt x="6591" y="30400"/>
                      <a:pt x="2070" y="31868"/>
                      <a:pt x="358" y="29584"/>
                    </a:cubicBezTo>
                    <a:cubicBezTo>
                      <a:pt x="-916" y="27885"/>
                      <a:pt x="2268" y="24653"/>
                      <a:pt x="4392" y="24653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2" name="Google Shape;138;p16"/>
              <p:cNvSpPr/>
              <p:nvPr/>
            </p:nvSpPr>
            <p:spPr>
              <a:xfrm>
                <a:off x="4809400" y="1242656"/>
                <a:ext cx="369800" cy="9169"/>
              </a:xfrm>
              <a:custGeom>
                <a:avLst/>
                <a:gdLst/>
                <a:ahLst/>
                <a:cxnLst/>
                <a:rect l="l" t="t" r="r" b="b"/>
                <a:pathLst>
                  <a:path w="14792" h="489" extrusionOk="0">
                    <a:moveTo>
                      <a:pt x="0" y="0"/>
                    </a:moveTo>
                    <a:cubicBezTo>
                      <a:pt x="4895" y="612"/>
                      <a:pt x="9859" y="448"/>
                      <a:pt x="14792" y="448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3" name="Google Shape;139;p16"/>
              <p:cNvSpPr/>
              <p:nvPr/>
            </p:nvSpPr>
            <p:spPr>
              <a:xfrm>
                <a:off x="4820625" y="1326694"/>
                <a:ext cx="381000" cy="1365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728" extrusionOk="0">
                    <a:moveTo>
                      <a:pt x="0" y="0"/>
                    </a:moveTo>
                    <a:cubicBezTo>
                      <a:pt x="4931" y="1232"/>
                      <a:pt x="10158" y="448"/>
                      <a:pt x="15240" y="448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4" name="Google Shape;140;p16"/>
              <p:cNvSpPr/>
              <p:nvPr/>
            </p:nvSpPr>
            <p:spPr>
              <a:xfrm>
                <a:off x="5448150" y="1059174"/>
                <a:ext cx="913950" cy="385200"/>
              </a:xfrm>
              <a:custGeom>
                <a:avLst/>
                <a:gdLst/>
                <a:ahLst/>
                <a:cxnLst/>
                <a:rect l="l" t="t" r="r" b="b"/>
                <a:pathLst>
                  <a:path w="36558" h="20544" extrusionOk="0">
                    <a:moveTo>
                      <a:pt x="0" y="821"/>
                    </a:moveTo>
                    <a:cubicBezTo>
                      <a:pt x="3580" y="7087"/>
                      <a:pt x="3406" y="16868"/>
                      <a:pt x="9861" y="20095"/>
                    </a:cubicBezTo>
                    <a:cubicBezTo>
                      <a:pt x="13457" y="21893"/>
                      <a:pt x="18826" y="16047"/>
                      <a:pt x="18826" y="12027"/>
                    </a:cubicBezTo>
                    <a:cubicBezTo>
                      <a:pt x="18826" y="9935"/>
                      <a:pt x="20305" y="4273"/>
                      <a:pt x="18826" y="5752"/>
                    </a:cubicBezTo>
                    <a:cubicBezTo>
                      <a:pt x="14042" y="10536"/>
                      <a:pt x="27055" y="21287"/>
                      <a:pt x="33618" y="19647"/>
                    </a:cubicBezTo>
                    <a:cubicBezTo>
                      <a:pt x="40052" y="18039"/>
                      <a:pt x="34618" y="-2593"/>
                      <a:pt x="28687" y="373"/>
                    </a:cubicBezTo>
                  </a:path>
                </a:pathLst>
              </a:cu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5" name="Google Shape;141;p16"/>
              <p:cNvSpPr/>
              <p:nvPr/>
            </p:nvSpPr>
            <p:spPr>
              <a:xfrm>
                <a:off x="6582175" y="1082963"/>
                <a:ext cx="302575" cy="310969"/>
              </a:xfrm>
              <a:custGeom>
                <a:avLst/>
                <a:gdLst/>
                <a:ahLst/>
                <a:cxnLst/>
                <a:rect l="l" t="t" r="r" b="b"/>
                <a:pathLst>
                  <a:path w="12103" h="16585" extrusionOk="0">
                    <a:moveTo>
                      <a:pt x="12103" y="0"/>
                    </a:moveTo>
                    <a:cubicBezTo>
                      <a:pt x="7721" y="5257"/>
                      <a:pt x="3066" y="10466"/>
                      <a:pt x="0" y="1658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6" name="Google Shape;142;p16"/>
              <p:cNvSpPr/>
              <p:nvPr/>
            </p:nvSpPr>
            <p:spPr>
              <a:xfrm>
                <a:off x="7297125" y="1242656"/>
                <a:ext cx="61632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24653" h="1208" extrusionOk="0">
                    <a:moveTo>
                      <a:pt x="0" y="0"/>
                    </a:moveTo>
                    <a:cubicBezTo>
                      <a:pt x="7978" y="1993"/>
                      <a:pt x="16430" y="896"/>
                      <a:pt x="24653" y="896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7" name="Google Shape;143;p16"/>
              <p:cNvSpPr/>
              <p:nvPr/>
            </p:nvSpPr>
            <p:spPr>
              <a:xfrm>
                <a:off x="7633300" y="1116581"/>
                <a:ext cx="44825" cy="344588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18378" extrusionOk="0">
                    <a:moveTo>
                      <a:pt x="0" y="0"/>
                    </a:moveTo>
                    <a:cubicBezTo>
                      <a:pt x="763" y="6108"/>
                      <a:pt x="-962" y="12874"/>
                      <a:pt x="1793" y="18378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8" name="Google Shape;144;p16"/>
              <p:cNvSpPr/>
              <p:nvPr/>
            </p:nvSpPr>
            <p:spPr>
              <a:xfrm>
                <a:off x="8168740" y="696356"/>
                <a:ext cx="331900" cy="761850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40632" extrusionOk="0">
                    <a:moveTo>
                      <a:pt x="2338" y="0"/>
                    </a:moveTo>
                    <a:cubicBezTo>
                      <a:pt x="2338" y="8976"/>
                      <a:pt x="994" y="17919"/>
                      <a:pt x="994" y="26895"/>
                    </a:cubicBezTo>
                    <a:cubicBezTo>
                      <a:pt x="994" y="29738"/>
                      <a:pt x="545" y="32568"/>
                      <a:pt x="545" y="35411"/>
                    </a:cubicBezTo>
                    <a:cubicBezTo>
                      <a:pt x="545" y="37055"/>
                      <a:pt x="-619" y="41503"/>
                      <a:pt x="545" y="40342"/>
                    </a:cubicBezTo>
                    <a:cubicBezTo>
                      <a:pt x="4180" y="36715"/>
                      <a:pt x="-845" y="28733"/>
                      <a:pt x="2786" y="25102"/>
                    </a:cubicBezTo>
                    <a:cubicBezTo>
                      <a:pt x="5125" y="22763"/>
                      <a:pt x="10214" y="25593"/>
                      <a:pt x="12199" y="28239"/>
                    </a:cubicBezTo>
                    <a:cubicBezTo>
                      <a:pt x="14204" y="30912"/>
                      <a:pt x="13079" y="36095"/>
                      <a:pt x="10406" y="38100"/>
                    </a:cubicBezTo>
                    <a:cubicBezTo>
                      <a:pt x="8107" y="39825"/>
                      <a:pt x="4764" y="39445"/>
                      <a:pt x="1890" y="39445"/>
                    </a:cubicBezTo>
                    <a:cubicBezTo>
                      <a:pt x="1222" y="39445"/>
                      <a:pt x="97" y="39217"/>
                      <a:pt x="97" y="38549"/>
                    </a:cubicBezTo>
                  </a:path>
                </a:pathLst>
              </a:custGeom>
              <a:noFill/>
              <a:ln w="28575" cap="flat" cmpd="sng">
                <a:solidFill>
                  <a:srgbClr val="38761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9" name="Google Shape;145;p16"/>
              <p:cNvSpPr/>
              <p:nvPr/>
            </p:nvSpPr>
            <p:spPr>
              <a:xfrm>
                <a:off x="4168600" y="632293"/>
                <a:ext cx="403400" cy="186581"/>
              </a:xfrm>
              <a:custGeom>
                <a:avLst/>
                <a:gdLst/>
                <a:ahLst/>
                <a:cxnLst/>
                <a:rect l="l" t="t" r="r" b="b"/>
                <a:pathLst>
                  <a:path w="16136" h="9951" extrusionOk="0">
                    <a:moveTo>
                      <a:pt x="0" y="6813"/>
                    </a:moveTo>
                    <a:cubicBezTo>
                      <a:pt x="4133" y="5436"/>
                      <a:pt x="6935" y="944"/>
                      <a:pt x="11206" y="90"/>
                    </a:cubicBezTo>
                    <a:cubicBezTo>
                      <a:pt x="14810" y="-630"/>
                      <a:pt x="14494" y="6663"/>
                      <a:pt x="16136" y="9951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40" name="Group 39"/>
          <p:cNvGrpSpPr/>
          <p:nvPr/>
        </p:nvGrpSpPr>
        <p:grpSpPr>
          <a:xfrm>
            <a:off x="4397984" y="5227263"/>
            <a:ext cx="4574899" cy="873062"/>
            <a:chOff x="460846" y="3979333"/>
            <a:chExt cx="8540152" cy="1687786"/>
          </a:xfrm>
        </p:grpSpPr>
        <p:grpSp>
          <p:nvGrpSpPr>
            <p:cNvPr id="41" name="Google Shape;146;p16"/>
            <p:cNvGrpSpPr/>
            <p:nvPr/>
          </p:nvGrpSpPr>
          <p:grpSpPr>
            <a:xfrm>
              <a:off x="460846" y="3979333"/>
              <a:ext cx="8540152" cy="1538160"/>
              <a:chOff x="2332726" y="632293"/>
              <a:chExt cx="8559840" cy="988873"/>
            </a:xfrm>
          </p:grpSpPr>
          <p:sp>
            <p:nvSpPr>
              <p:cNvPr id="62" name="Google Shape;147;p16"/>
              <p:cNvSpPr/>
              <p:nvPr/>
            </p:nvSpPr>
            <p:spPr>
              <a:xfrm>
                <a:off x="4856910" y="1057763"/>
                <a:ext cx="358600" cy="386588"/>
              </a:xfrm>
              <a:custGeom>
                <a:avLst/>
                <a:gdLst/>
                <a:ahLst/>
                <a:cxnLst/>
                <a:rect l="l" t="t" r="r" b="b"/>
                <a:pathLst>
                  <a:path w="14344" h="20618" extrusionOk="0">
                    <a:moveTo>
                      <a:pt x="0" y="0"/>
                    </a:moveTo>
                    <a:cubicBezTo>
                      <a:pt x="3299" y="7695"/>
                      <a:pt x="8421" y="14701"/>
                      <a:pt x="14344" y="20618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grpSp>
            <p:nvGrpSpPr>
              <p:cNvPr id="63" name="Google Shape;148;p16"/>
              <p:cNvGrpSpPr/>
              <p:nvPr/>
            </p:nvGrpSpPr>
            <p:grpSpPr>
              <a:xfrm>
                <a:off x="2332726" y="632293"/>
                <a:ext cx="8559840" cy="988873"/>
                <a:chOff x="2256526" y="632293"/>
                <a:chExt cx="8559840" cy="988873"/>
              </a:xfrm>
            </p:grpSpPr>
            <p:sp>
              <p:nvSpPr>
                <p:cNvPr id="64" name="Google Shape;149;p16"/>
                <p:cNvSpPr/>
                <p:nvPr/>
              </p:nvSpPr>
              <p:spPr>
                <a:xfrm>
                  <a:off x="2256526" y="886775"/>
                  <a:ext cx="403406" cy="734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5" h="30805" extrusionOk="0">
                      <a:moveTo>
                        <a:pt x="3495" y="0"/>
                      </a:moveTo>
                      <a:cubicBezTo>
                        <a:pt x="3495" y="3810"/>
                        <a:pt x="4616" y="10310"/>
                        <a:pt x="8426" y="10310"/>
                      </a:cubicBezTo>
                      <a:cubicBezTo>
                        <a:pt x="11392" y="10310"/>
                        <a:pt x="14430" y="7360"/>
                        <a:pt x="15150" y="4483"/>
                      </a:cubicBezTo>
                      <a:cubicBezTo>
                        <a:pt x="15295" y="3903"/>
                        <a:pt x="15150" y="2092"/>
                        <a:pt x="15150" y="2690"/>
                      </a:cubicBezTo>
                      <a:cubicBezTo>
                        <a:pt x="15150" y="11605"/>
                        <a:pt x="16005" y="23338"/>
                        <a:pt x="8874" y="28687"/>
                      </a:cubicBezTo>
                      <a:cubicBezTo>
                        <a:pt x="6591" y="30400"/>
                        <a:pt x="2070" y="31868"/>
                        <a:pt x="358" y="29584"/>
                      </a:cubicBezTo>
                      <a:cubicBezTo>
                        <a:pt x="-916" y="27885"/>
                        <a:pt x="2268" y="24653"/>
                        <a:pt x="4392" y="24653"/>
                      </a:cubicBezTo>
                    </a:path>
                  </a:pathLst>
                </a:custGeom>
                <a:noFill/>
                <a:ln w="28575" cap="flat" cmpd="sng">
                  <a:solidFill>
                    <a:srgbClr val="0000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5" name="Google Shape;150;p16"/>
                <p:cNvSpPr/>
                <p:nvPr/>
              </p:nvSpPr>
              <p:spPr>
                <a:xfrm>
                  <a:off x="2892266" y="1184410"/>
                  <a:ext cx="369800" cy="9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2" h="489" extrusionOk="0">
                      <a:moveTo>
                        <a:pt x="0" y="0"/>
                      </a:moveTo>
                      <a:cubicBezTo>
                        <a:pt x="4895" y="612"/>
                        <a:pt x="9859" y="448"/>
                        <a:pt x="14792" y="448"/>
                      </a:cubicBezTo>
                    </a:path>
                  </a:pathLst>
                </a:custGeom>
                <a:noFill/>
                <a:ln w="28575" cap="flat" cmpd="sng">
                  <a:solidFill>
                    <a:srgbClr val="0000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6" name="Google Shape;151;p16"/>
                <p:cNvSpPr/>
                <p:nvPr/>
              </p:nvSpPr>
              <p:spPr>
                <a:xfrm>
                  <a:off x="2903491" y="1268448"/>
                  <a:ext cx="381000" cy="1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0" h="728" extrusionOk="0">
                      <a:moveTo>
                        <a:pt x="0" y="0"/>
                      </a:moveTo>
                      <a:cubicBezTo>
                        <a:pt x="4931" y="1232"/>
                        <a:pt x="10158" y="448"/>
                        <a:pt x="15240" y="448"/>
                      </a:cubicBezTo>
                    </a:path>
                  </a:pathLst>
                </a:custGeom>
                <a:noFill/>
                <a:ln w="28575" cap="flat" cmpd="sng">
                  <a:solidFill>
                    <a:srgbClr val="0000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7" name="Google Shape;152;p16"/>
                <p:cNvSpPr/>
                <p:nvPr/>
              </p:nvSpPr>
              <p:spPr>
                <a:xfrm>
                  <a:off x="3615134" y="1059174"/>
                  <a:ext cx="913950" cy="38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8" h="20544" extrusionOk="0">
                      <a:moveTo>
                        <a:pt x="0" y="821"/>
                      </a:moveTo>
                      <a:cubicBezTo>
                        <a:pt x="3580" y="7087"/>
                        <a:pt x="3406" y="16868"/>
                        <a:pt x="9861" y="20095"/>
                      </a:cubicBezTo>
                      <a:cubicBezTo>
                        <a:pt x="13457" y="21893"/>
                        <a:pt x="18826" y="16047"/>
                        <a:pt x="18826" y="12027"/>
                      </a:cubicBezTo>
                      <a:cubicBezTo>
                        <a:pt x="18826" y="9935"/>
                        <a:pt x="20305" y="4273"/>
                        <a:pt x="18826" y="5752"/>
                      </a:cubicBezTo>
                      <a:cubicBezTo>
                        <a:pt x="14042" y="10536"/>
                        <a:pt x="27055" y="21287"/>
                        <a:pt x="33618" y="19647"/>
                      </a:cubicBezTo>
                      <a:cubicBezTo>
                        <a:pt x="40052" y="18039"/>
                        <a:pt x="34618" y="-2593"/>
                        <a:pt x="28687" y="373"/>
                      </a:cubicBezTo>
                    </a:path>
                  </a:pathLst>
                </a:custGeom>
                <a:noFill/>
                <a:ln w="2857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" name="Google Shape;153;p16"/>
                <p:cNvSpPr/>
                <p:nvPr/>
              </p:nvSpPr>
              <p:spPr>
                <a:xfrm>
                  <a:off x="4825535" y="1082963"/>
                  <a:ext cx="302575" cy="310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3" h="16585" extrusionOk="0">
                      <a:moveTo>
                        <a:pt x="12103" y="0"/>
                      </a:moveTo>
                      <a:cubicBezTo>
                        <a:pt x="7721" y="5257"/>
                        <a:pt x="3066" y="10466"/>
                        <a:pt x="0" y="16585"/>
                      </a:cubicBezTo>
                    </a:path>
                  </a:pathLst>
                </a:custGeom>
                <a:noFill/>
                <a:ln w="2857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9" name="Google Shape;154;p16"/>
                <p:cNvSpPr/>
                <p:nvPr/>
              </p:nvSpPr>
              <p:spPr>
                <a:xfrm>
                  <a:off x="5311356" y="1263970"/>
                  <a:ext cx="403385" cy="20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53" h="1208" extrusionOk="0">
                      <a:moveTo>
                        <a:pt x="0" y="0"/>
                      </a:moveTo>
                      <a:cubicBezTo>
                        <a:pt x="7978" y="1993"/>
                        <a:pt x="16430" y="896"/>
                        <a:pt x="24653" y="896"/>
                      </a:cubicBezTo>
                    </a:path>
                  </a:pathLst>
                </a:custGeom>
                <a:noFill/>
                <a:ln w="28575" cap="flat" cmpd="sng">
                  <a:solidFill>
                    <a:srgbClr val="0000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0" name="Google Shape;155;p16"/>
                <p:cNvSpPr/>
                <p:nvPr/>
              </p:nvSpPr>
              <p:spPr>
                <a:xfrm>
                  <a:off x="5531390" y="1150186"/>
                  <a:ext cx="29338" cy="311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" h="18378" extrusionOk="0">
                      <a:moveTo>
                        <a:pt x="0" y="0"/>
                      </a:moveTo>
                      <a:cubicBezTo>
                        <a:pt x="763" y="6108"/>
                        <a:pt x="-962" y="12874"/>
                        <a:pt x="1793" y="18378"/>
                      </a:cubicBezTo>
                    </a:path>
                  </a:pathLst>
                </a:custGeom>
                <a:noFill/>
                <a:ln w="28575" cap="flat" cmpd="sng">
                  <a:solidFill>
                    <a:srgbClr val="0000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1" name="Google Shape;156;p16"/>
                <p:cNvSpPr/>
                <p:nvPr/>
              </p:nvSpPr>
              <p:spPr>
                <a:xfrm>
                  <a:off x="10484466" y="745816"/>
                  <a:ext cx="331900" cy="76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76" h="40632" extrusionOk="0">
                      <a:moveTo>
                        <a:pt x="2338" y="0"/>
                      </a:moveTo>
                      <a:cubicBezTo>
                        <a:pt x="2338" y="8976"/>
                        <a:pt x="994" y="17919"/>
                        <a:pt x="994" y="26895"/>
                      </a:cubicBezTo>
                      <a:cubicBezTo>
                        <a:pt x="994" y="29738"/>
                        <a:pt x="545" y="32568"/>
                        <a:pt x="545" y="35411"/>
                      </a:cubicBezTo>
                      <a:cubicBezTo>
                        <a:pt x="545" y="37055"/>
                        <a:pt x="-619" y="41503"/>
                        <a:pt x="545" y="40342"/>
                      </a:cubicBezTo>
                      <a:cubicBezTo>
                        <a:pt x="4180" y="36715"/>
                        <a:pt x="-845" y="28733"/>
                        <a:pt x="2786" y="25102"/>
                      </a:cubicBezTo>
                      <a:cubicBezTo>
                        <a:pt x="5125" y="22763"/>
                        <a:pt x="10214" y="25593"/>
                        <a:pt x="12199" y="28239"/>
                      </a:cubicBezTo>
                      <a:cubicBezTo>
                        <a:pt x="14204" y="30912"/>
                        <a:pt x="13079" y="36095"/>
                        <a:pt x="10406" y="38100"/>
                      </a:cubicBezTo>
                      <a:cubicBezTo>
                        <a:pt x="8107" y="39825"/>
                        <a:pt x="4764" y="39445"/>
                        <a:pt x="1890" y="39445"/>
                      </a:cubicBezTo>
                      <a:cubicBezTo>
                        <a:pt x="1222" y="39445"/>
                        <a:pt x="97" y="39217"/>
                        <a:pt x="97" y="38549"/>
                      </a:cubicBezTo>
                    </a:path>
                  </a:pathLst>
                </a:custGeom>
                <a:noFill/>
                <a:ln w="28575" cap="flat" cmpd="sng">
                  <a:solidFill>
                    <a:srgbClr val="38761D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2" name="Google Shape;157;p16"/>
                <p:cNvSpPr/>
                <p:nvPr/>
              </p:nvSpPr>
              <p:spPr>
                <a:xfrm>
                  <a:off x="2288075" y="632293"/>
                  <a:ext cx="403400" cy="186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36" h="9951" extrusionOk="0">
                      <a:moveTo>
                        <a:pt x="0" y="6813"/>
                      </a:moveTo>
                      <a:cubicBezTo>
                        <a:pt x="4133" y="5436"/>
                        <a:pt x="6935" y="944"/>
                        <a:pt x="11206" y="90"/>
                      </a:cubicBezTo>
                      <a:cubicBezTo>
                        <a:pt x="14810" y="-630"/>
                        <a:pt x="14494" y="6663"/>
                        <a:pt x="16136" y="9951"/>
                      </a:cubicBezTo>
                    </a:path>
                  </a:pathLst>
                </a:custGeom>
                <a:noFill/>
                <a:ln w="28575" cap="flat" cmpd="sng">
                  <a:solidFill>
                    <a:srgbClr val="0000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sp>
          <p:nvSpPr>
            <p:cNvPr id="42" name="Google Shape;158;p16"/>
            <p:cNvSpPr/>
            <p:nvPr/>
          </p:nvSpPr>
          <p:spPr>
            <a:xfrm>
              <a:off x="2607475" y="5272102"/>
              <a:ext cx="18250" cy="300033"/>
            </a:xfrm>
            <a:custGeom>
              <a:avLst/>
              <a:gdLst/>
              <a:ahLst/>
              <a:cxnLst/>
              <a:rect l="l" t="t" r="r" b="b"/>
              <a:pathLst>
                <a:path w="730" h="9001" extrusionOk="0">
                  <a:moveTo>
                    <a:pt x="0" y="0"/>
                  </a:moveTo>
                  <a:cubicBezTo>
                    <a:pt x="730" y="2918"/>
                    <a:pt x="643" y="5993"/>
                    <a:pt x="643" y="9001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3" name="Google Shape;159;p16"/>
            <p:cNvSpPr/>
            <p:nvPr/>
          </p:nvSpPr>
          <p:spPr>
            <a:xfrm>
              <a:off x="3140875" y="5272102"/>
              <a:ext cx="18250" cy="300033"/>
            </a:xfrm>
            <a:custGeom>
              <a:avLst/>
              <a:gdLst/>
              <a:ahLst/>
              <a:cxnLst/>
              <a:rect l="l" t="t" r="r" b="b"/>
              <a:pathLst>
                <a:path w="730" h="9001" extrusionOk="0">
                  <a:moveTo>
                    <a:pt x="0" y="0"/>
                  </a:moveTo>
                  <a:cubicBezTo>
                    <a:pt x="730" y="2918"/>
                    <a:pt x="643" y="5993"/>
                    <a:pt x="643" y="9001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4" name="Google Shape;160;p16"/>
            <p:cNvSpPr/>
            <p:nvPr/>
          </p:nvSpPr>
          <p:spPr>
            <a:xfrm>
              <a:off x="3926529" y="4672900"/>
              <a:ext cx="911848" cy="599200"/>
            </a:xfrm>
            <a:custGeom>
              <a:avLst/>
              <a:gdLst/>
              <a:ahLst/>
              <a:cxnLst/>
              <a:rect l="l" t="t" r="r" b="b"/>
              <a:pathLst>
                <a:path w="36558" h="20544" extrusionOk="0">
                  <a:moveTo>
                    <a:pt x="0" y="821"/>
                  </a:moveTo>
                  <a:cubicBezTo>
                    <a:pt x="3580" y="7087"/>
                    <a:pt x="3406" y="16868"/>
                    <a:pt x="9861" y="20095"/>
                  </a:cubicBezTo>
                  <a:cubicBezTo>
                    <a:pt x="13457" y="21893"/>
                    <a:pt x="18826" y="16047"/>
                    <a:pt x="18826" y="12027"/>
                  </a:cubicBezTo>
                  <a:cubicBezTo>
                    <a:pt x="18826" y="9935"/>
                    <a:pt x="20305" y="4273"/>
                    <a:pt x="18826" y="5752"/>
                  </a:cubicBezTo>
                  <a:cubicBezTo>
                    <a:pt x="14042" y="10536"/>
                    <a:pt x="27055" y="21287"/>
                    <a:pt x="33618" y="19647"/>
                  </a:cubicBezTo>
                  <a:cubicBezTo>
                    <a:pt x="40052" y="18039"/>
                    <a:pt x="34618" y="-2593"/>
                    <a:pt x="28687" y="373"/>
                  </a:cubicBezTo>
                </a:path>
              </a:pathLst>
            </a:cu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5" name="Google Shape;161;p16"/>
            <p:cNvSpPr/>
            <p:nvPr/>
          </p:nvSpPr>
          <p:spPr>
            <a:xfrm>
              <a:off x="4910003" y="5088659"/>
              <a:ext cx="233500" cy="393933"/>
            </a:xfrm>
            <a:custGeom>
              <a:avLst/>
              <a:gdLst/>
              <a:ahLst/>
              <a:cxnLst/>
              <a:rect l="l" t="t" r="r" b="b"/>
              <a:pathLst>
                <a:path w="9340" h="11818" extrusionOk="0">
                  <a:moveTo>
                    <a:pt x="339" y="2930"/>
                  </a:moveTo>
                  <a:cubicBezTo>
                    <a:pt x="339" y="693"/>
                    <a:pt x="6060" y="-1120"/>
                    <a:pt x="6768" y="1002"/>
                  </a:cubicBezTo>
                  <a:cubicBezTo>
                    <a:pt x="7739" y="3913"/>
                    <a:pt x="5464" y="7658"/>
                    <a:pt x="2911" y="9360"/>
                  </a:cubicBezTo>
                  <a:cubicBezTo>
                    <a:pt x="2113" y="9892"/>
                    <a:pt x="-339" y="9968"/>
                    <a:pt x="339" y="10646"/>
                  </a:cubicBezTo>
                  <a:cubicBezTo>
                    <a:pt x="2466" y="12773"/>
                    <a:pt x="6332" y="11289"/>
                    <a:pt x="9340" y="11289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6" name="Google Shape;162;p16"/>
            <p:cNvSpPr/>
            <p:nvPr/>
          </p:nvSpPr>
          <p:spPr>
            <a:xfrm>
              <a:off x="5143499" y="4730637"/>
              <a:ext cx="301879" cy="483729"/>
            </a:xfrm>
            <a:custGeom>
              <a:avLst/>
              <a:gdLst/>
              <a:ahLst/>
              <a:cxnLst/>
              <a:rect l="l" t="t" r="r" b="b"/>
              <a:pathLst>
                <a:path w="12103" h="16585" extrusionOk="0">
                  <a:moveTo>
                    <a:pt x="12103" y="0"/>
                  </a:moveTo>
                  <a:cubicBezTo>
                    <a:pt x="7721" y="5257"/>
                    <a:pt x="3066" y="10466"/>
                    <a:pt x="0" y="1658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" name="Google Shape;163;p16"/>
            <p:cNvSpPr/>
            <p:nvPr/>
          </p:nvSpPr>
          <p:spPr>
            <a:xfrm>
              <a:off x="5115552" y="4671823"/>
              <a:ext cx="357775" cy="601359"/>
            </a:xfrm>
            <a:custGeom>
              <a:avLst/>
              <a:gdLst/>
              <a:ahLst/>
              <a:cxnLst/>
              <a:rect l="l" t="t" r="r" b="b"/>
              <a:pathLst>
                <a:path w="14344" h="20618" extrusionOk="0">
                  <a:moveTo>
                    <a:pt x="0" y="0"/>
                  </a:moveTo>
                  <a:cubicBezTo>
                    <a:pt x="3299" y="7695"/>
                    <a:pt x="8421" y="14701"/>
                    <a:pt x="14344" y="20618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8" name="Google Shape;164;p16"/>
            <p:cNvSpPr/>
            <p:nvPr/>
          </p:nvSpPr>
          <p:spPr>
            <a:xfrm>
              <a:off x="5529578" y="5123543"/>
              <a:ext cx="233500" cy="393933"/>
            </a:xfrm>
            <a:custGeom>
              <a:avLst/>
              <a:gdLst/>
              <a:ahLst/>
              <a:cxnLst/>
              <a:rect l="l" t="t" r="r" b="b"/>
              <a:pathLst>
                <a:path w="9340" h="11818" extrusionOk="0">
                  <a:moveTo>
                    <a:pt x="339" y="2930"/>
                  </a:moveTo>
                  <a:cubicBezTo>
                    <a:pt x="339" y="693"/>
                    <a:pt x="6060" y="-1120"/>
                    <a:pt x="6768" y="1002"/>
                  </a:cubicBezTo>
                  <a:cubicBezTo>
                    <a:pt x="7739" y="3913"/>
                    <a:pt x="5464" y="7658"/>
                    <a:pt x="2911" y="9360"/>
                  </a:cubicBezTo>
                  <a:cubicBezTo>
                    <a:pt x="2113" y="9892"/>
                    <a:pt x="-339" y="9968"/>
                    <a:pt x="339" y="10646"/>
                  </a:cubicBezTo>
                  <a:cubicBezTo>
                    <a:pt x="2466" y="12773"/>
                    <a:pt x="6332" y="11289"/>
                    <a:pt x="9340" y="11289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49" name="Google Shape;165;p16"/>
            <p:cNvGrpSpPr/>
            <p:nvPr/>
          </p:nvGrpSpPr>
          <p:grpSpPr>
            <a:xfrm>
              <a:off x="6453954" y="4672916"/>
              <a:ext cx="1357096" cy="599165"/>
              <a:chOff x="5448150" y="1059174"/>
              <a:chExt cx="1360224" cy="385200"/>
            </a:xfrm>
          </p:grpSpPr>
          <p:sp>
            <p:nvSpPr>
              <p:cNvPr id="60" name="Google Shape;166;p16"/>
              <p:cNvSpPr/>
              <p:nvPr/>
            </p:nvSpPr>
            <p:spPr>
              <a:xfrm>
                <a:off x="5448150" y="1059174"/>
                <a:ext cx="913950" cy="385200"/>
              </a:xfrm>
              <a:custGeom>
                <a:avLst/>
                <a:gdLst/>
                <a:ahLst/>
                <a:cxnLst/>
                <a:rect l="l" t="t" r="r" b="b"/>
                <a:pathLst>
                  <a:path w="36558" h="20544" extrusionOk="0">
                    <a:moveTo>
                      <a:pt x="0" y="821"/>
                    </a:moveTo>
                    <a:cubicBezTo>
                      <a:pt x="3580" y="7087"/>
                      <a:pt x="3406" y="16868"/>
                      <a:pt x="9861" y="20095"/>
                    </a:cubicBezTo>
                    <a:cubicBezTo>
                      <a:pt x="13457" y="21893"/>
                      <a:pt x="18826" y="16047"/>
                      <a:pt x="18826" y="12027"/>
                    </a:cubicBezTo>
                    <a:cubicBezTo>
                      <a:pt x="18826" y="9935"/>
                      <a:pt x="20305" y="4273"/>
                      <a:pt x="18826" y="5752"/>
                    </a:cubicBezTo>
                    <a:cubicBezTo>
                      <a:pt x="14042" y="10536"/>
                      <a:pt x="27055" y="21287"/>
                      <a:pt x="33618" y="19647"/>
                    </a:cubicBezTo>
                    <a:cubicBezTo>
                      <a:pt x="40052" y="18039"/>
                      <a:pt x="34618" y="-2593"/>
                      <a:pt x="28687" y="373"/>
                    </a:cubicBezTo>
                  </a:path>
                </a:pathLst>
              </a:cu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61" name="Google Shape;167;p16"/>
              <p:cNvSpPr/>
              <p:nvPr/>
            </p:nvSpPr>
            <p:spPr>
              <a:xfrm>
                <a:off x="6505799" y="1082963"/>
                <a:ext cx="302575" cy="310969"/>
              </a:xfrm>
              <a:custGeom>
                <a:avLst/>
                <a:gdLst/>
                <a:ahLst/>
                <a:cxnLst/>
                <a:rect l="l" t="t" r="r" b="b"/>
                <a:pathLst>
                  <a:path w="12103" h="16585" extrusionOk="0">
                    <a:moveTo>
                      <a:pt x="12103" y="0"/>
                    </a:moveTo>
                    <a:cubicBezTo>
                      <a:pt x="7721" y="5257"/>
                      <a:pt x="3066" y="10466"/>
                      <a:pt x="0" y="1658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50" name="Google Shape;168;p16"/>
            <p:cNvGrpSpPr/>
            <p:nvPr/>
          </p:nvGrpSpPr>
          <p:grpSpPr>
            <a:xfrm>
              <a:off x="5826740" y="4756836"/>
              <a:ext cx="456142" cy="483755"/>
              <a:chOff x="5311358" y="1116581"/>
              <a:chExt cx="616325" cy="344588"/>
            </a:xfrm>
          </p:grpSpPr>
          <p:sp>
            <p:nvSpPr>
              <p:cNvPr id="57" name="Google Shape;169;p16"/>
              <p:cNvSpPr/>
              <p:nvPr/>
            </p:nvSpPr>
            <p:spPr>
              <a:xfrm>
                <a:off x="5311358" y="1242656"/>
                <a:ext cx="61632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24653" h="1208" extrusionOk="0">
                    <a:moveTo>
                      <a:pt x="0" y="0"/>
                    </a:moveTo>
                    <a:cubicBezTo>
                      <a:pt x="7978" y="1993"/>
                      <a:pt x="16430" y="896"/>
                      <a:pt x="24653" y="896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58" name="Google Shape;170;p16"/>
              <p:cNvSpPr/>
              <p:nvPr/>
            </p:nvSpPr>
            <p:spPr>
              <a:xfrm>
                <a:off x="5647533" y="1116581"/>
                <a:ext cx="44825" cy="344588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18378" extrusionOk="0">
                    <a:moveTo>
                      <a:pt x="0" y="0"/>
                    </a:moveTo>
                    <a:cubicBezTo>
                      <a:pt x="763" y="6108"/>
                      <a:pt x="-962" y="12874"/>
                      <a:pt x="1793" y="18378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51" name="Google Shape;171;p16"/>
            <p:cNvSpPr/>
            <p:nvPr/>
          </p:nvSpPr>
          <p:spPr>
            <a:xfrm>
              <a:off x="7535777" y="4671823"/>
              <a:ext cx="357775" cy="601359"/>
            </a:xfrm>
            <a:custGeom>
              <a:avLst/>
              <a:gdLst/>
              <a:ahLst/>
              <a:cxnLst/>
              <a:rect l="l" t="t" r="r" b="b"/>
              <a:pathLst>
                <a:path w="14344" h="20618" extrusionOk="0">
                  <a:moveTo>
                    <a:pt x="0" y="0"/>
                  </a:moveTo>
                  <a:cubicBezTo>
                    <a:pt x="3299" y="7695"/>
                    <a:pt x="8421" y="14701"/>
                    <a:pt x="14344" y="20618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2" name="Google Shape;172;p16"/>
            <p:cNvSpPr/>
            <p:nvPr/>
          </p:nvSpPr>
          <p:spPr>
            <a:xfrm>
              <a:off x="7368978" y="5225133"/>
              <a:ext cx="166795" cy="393952"/>
            </a:xfrm>
            <a:custGeom>
              <a:avLst/>
              <a:gdLst/>
              <a:ahLst/>
              <a:cxnLst/>
              <a:rect l="l" t="t" r="r" b="b"/>
              <a:pathLst>
                <a:path w="10530" h="14788" extrusionOk="0">
                  <a:moveTo>
                    <a:pt x="0" y="0"/>
                  </a:moveTo>
                  <a:cubicBezTo>
                    <a:pt x="3389" y="0"/>
                    <a:pt x="8572" y="0"/>
                    <a:pt x="9644" y="3215"/>
                  </a:cubicBezTo>
                  <a:cubicBezTo>
                    <a:pt x="10315" y="5227"/>
                    <a:pt x="7265" y="7715"/>
                    <a:pt x="5144" y="7715"/>
                  </a:cubicBezTo>
                  <a:cubicBezTo>
                    <a:pt x="3858" y="7715"/>
                    <a:pt x="0" y="7715"/>
                    <a:pt x="1286" y="7715"/>
                  </a:cubicBezTo>
                  <a:cubicBezTo>
                    <a:pt x="4472" y="7715"/>
                    <a:pt x="9280" y="7908"/>
                    <a:pt x="10287" y="10930"/>
                  </a:cubicBezTo>
                  <a:cubicBezTo>
                    <a:pt x="11257" y="13841"/>
                    <a:pt x="4997" y="14788"/>
                    <a:pt x="1929" y="14788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3" name="Google Shape;173;p16"/>
            <p:cNvSpPr/>
            <p:nvPr/>
          </p:nvSpPr>
          <p:spPr>
            <a:xfrm>
              <a:off x="7893553" y="5273167"/>
              <a:ext cx="166795" cy="393952"/>
            </a:xfrm>
            <a:custGeom>
              <a:avLst/>
              <a:gdLst/>
              <a:ahLst/>
              <a:cxnLst/>
              <a:rect l="l" t="t" r="r" b="b"/>
              <a:pathLst>
                <a:path w="10530" h="14788" extrusionOk="0">
                  <a:moveTo>
                    <a:pt x="0" y="0"/>
                  </a:moveTo>
                  <a:cubicBezTo>
                    <a:pt x="3389" y="0"/>
                    <a:pt x="8572" y="0"/>
                    <a:pt x="9644" y="3215"/>
                  </a:cubicBezTo>
                  <a:cubicBezTo>
                    <a:pt x="10315" y="5227"/>
                    <a:pt x="7265" y="7715"/>
                    <a:pt x="5144" y="7715"/>
                  </a:cubicBezTo>
                  <a:cubicBezTo>
                    <a:pt x="3858" y="7715"/>
                    <a:pt x="0" y="7715"/>
                    <a:pt x="1286" y="7715"/>
                  </a:cubicBezTo>
                  <a:cubicBezTo>
                    <a:pt x="4472" y="7715"/>
                    <a:pt x="9280" y="7908"/>
                    <a:pt x="10287" y="10930"/>
                  </a:cubicBezTo>
                  <a:cubicBezTo>
                    <a:pt x="11257" y="13841"/>
                    <a:pt x="4997" y="14788"/>
                    <a:pt x="1929" y="14788"/>
                  </a:cubicBez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54" name="Google Shape;174;p16"/>
            <p:cNvGrpSpPr/>
            <p:nvPr/>
          </p:nvGrpSpPr>
          <p:grpSpPr>
            <a:xfrm>
              <a:off x="7975948" y="4846569"/>
              <a:ext cx="456142" cy="393979"/>
              <a:chOff x="5311358" y="1116581"/>
              <a:chExt cx="616325" cy="344588"/>
            </a:xfrm>
          </p:grpSpPr>
          <p:sp>
            <p:nvSpPr>
              <p:cNvPr id="55" name="Google Shape;175;p16"/>
              <p:cNvSpPr/>
              <p:nvPr/>
            </p:nvSpPr>
            <p:spPr>
              <a:xfrm>
                <a:off x="5311358" y="1242656"/>
                <a:ext cx="61632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24653" h="1208" extrusionOk="0">
                    <a:moveTo>
                      <a:pt x="0" y="0"/>
                    </a:moveTo>
                    <a:cubicBezTo>
                      <a:pt x="7978" y="1993"/>
                      <a:pt x="16430" y="896"/>
                      <a:pt x="24653" y="896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56" name="Google Shape;176;p16"/>
              <p:cNvSpPr/>
              <p:nvPr/>
            </p:nvSpPr>
            <p:spPr>
              <a:xfrm>
                <a:off x="5647533" y="1116581"/>
                <a:ext cx="44825" cy="344588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18378" extrusionOk="0">
                    <a:moveTo>
                      <a:pt x="0" y="0"/>
                    </a:moveTo>
                    <a:cubicBezTo>
                      <a:pt x="763" y="6108"/>
                      <a:pt x="-962" y="12874"/>
                      <a:pt x="1793" y="18378"/>
                    </a:cubicBezTo>
                  </a:path>
                </a:pathLst>
              </a:custGeom>
              <a:noFill/>
              <a:ln w="28575" cap="flat" cmpd="sng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2924011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linear model can be represented as nodes and edges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5525950" y="2546015"/>
            <a:ext cx="1467956" cy="913474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6993907" y="2873105"/>
            <a:ext cx="960551" cy="991327"/>
          </a:xfrm>
          <a:prstGeom prst="ellipse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525950" y="3457051"/>
            <a:ext cx="1467957" cy="2438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5525950" y="3459488"/>
            <a:ext cx="1467956" cy="835491"/>
          </a:xfrm>
          <a:prstGeom prst="straightConnector1">
            <a:avLst/>
          </a:prstGeom>
          <a:ln w="25400" cmpd="sng">
            <a:solidFill>
              <a:schemeClr val="bg1">
                <a:lumMod val="50000"/>
              </a:schemeClr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4398046" y="1904286"/>
            <a:ext cx="954554" cy="8902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398046" y="2923660"/>
            <a:ext cx="954554" cy="890218"/>
          </a:xfrm>
          <a:prstGeom prst="ellipse">
            <a:avLst/>
          </a:prstGeom>
          <a:solidFill>
            <a:srgbClr val="7F7F7F"/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398046" y="4067511"/>
            <a:ext cx="954554" cy="890218"/>
          </a:xfrm>
          <a:prstGeom prst="ellipse">
            <a:avLst/>
          </a:prstGeom>
          <a:solidFill>
            <a:srgbClr val="7F7F7F"/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214;p24"/>
          <p:cNvSpPr txBox="1"/>
          <p:nvPr/>
        </p:nvSpPr>
        <p:spPr>
          <a:xfrm>
            <a:off x="2522505" y="4996293"/>
            <a:ext cx="1104842" cy="95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Input</a:t>
            </a:r>
            <a:endParaRPr lang="en-US" sz="2000" dirty="0"/>
          </a:p>
        </p:txBody>
      </p:sp>
      <p:sp>
        <p:nvSpPr>
          <p:cNvPr id="20" name="Google Shape;214;p24"/>
          <p:cNvSpPr txBox="1"/>
          <p:nvPr/>
        </p:nvSpPr>
        <p:spPr>
          <a:xfrm>
            <a:off x="6993906" y="4957729"/>
            <a:ext cx="1104842" cy="95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Output</a:t>
            </a:r>
            <a:endParaRPr lang="en-US" sz="2000" dirty="0"/>
          </a:p>
        </p:txBody>
      </p:sp>
      <p:sp>
        <p:nvSpPr>
          <p:cNvPr id="21" name="Google Shape;214;p24"/>
          <p:cNvSpPr txBox="1"/>
          <p:nvPr/>
        </p:nvSpPr>
        <p:spPr>
          <a:xfrm>
            <a:off x="4421108" y="5163417"/>
            <a:ext cx="1104842" cy="95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Hidden layer 1</a:t>
            </a:r>
            <a:endParaRPr lang="en-US" sz="2000" dirty="0"/>
          </a:p>
        </p:txBody>
      </p:sp>
      <p:sp>
        <p:nvSpPr>
          <p:cNvPr id="22" name="Oval 21"/>
          <p:cNvSpPr/>
          <p:nvPr/>
        </p:nvSpPr>
        <p:spPr>
          <a:xfrm>
            <a:off x="2774118" y="1904286"/>
            <a:ext cx="954554" cy="890218"/>
          </a:xfrm>
          <a:prstGeom prst="ellipse">
            <a:avLst/>
          </a:prstGeom>
          <a:solidFill>
            <a:srgbClr val="29C8E8"/>
          </a:solidFill>
          <a:ln>
            <a:solidFill>
              <a:srgbClr val="29C8E8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774118" y="2923660"/>
            <a:ext cx="954554" cy="890218"/>
          </a:xfrm>
          <a:prstGeom prst="ellipse">
            <a:avLst/>
          </a:prstGeom>
          <a:solidFill>
            <a:srgbClr val="29C8E8"/>
          </a:solidFill>
          <a:ln>
            <a:solidFill>
              <a:srgbClr val="29C8E8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774118" y="4067511"/>
            <a:ext cx="954554" cy="890218"/>
          </a:xfrm>
          <a:prstGeom prst="ellipse">
            <a:avLst/>
          </a:prstGeom>
          <a:solidFill>
            <a:srgbClr val="29C8E8"/>
          </a:solidFill>
          <a:ln>
            <a:solidFill>
              <a:srgbClr val="29C8E8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stCxn id="15" idx="2"/>
            <a:endCxn id="22" idx="6"/>
          </p:cNvCxnSpPr>
          <p:nvPr/>
        </p:nvCxnSpPr>
        <p:spPr>
          <a:xfrm flipH="1">
            <a:off x="3728672" y="2349395"/>
            <a:ext cx="669374" cy="0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6" idx="2"/>
          </p:cNvCxnSpPr>
          <p:nvPr/>
        </p:nvCxnSpPr>
        <p:spPr>
          <a:xfrm flipH="1" flipV="1">
            <a:off x="3728672" y="3350657"/>
            <a:ext cx="669374" cy="18112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8" idx="2"/>
          </p:cNvCxnSpPr>
          <p:nvPr/>
        </p:nvCxnSpPr>
        <p:spPr>
          <a:xfrm flipH="1" flipV="1">
            <a:off x="3728673" y="4499530"/>
            <a:ext cx="669373" cy="13090"/>
          </a:xfrm>
          <a:prstGeom prst="straightConnector1">
            <a:avLst/>
          </a:prstGeom>
          <a:ln w="25400" cmpd="sng">
            <a:solidFill>
              <a:schemeClr val="bg1">
                <a:lumMod val="50000"/>
              </a:schemeClr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6" idx="2"/>
          </p:cNvCxnSpPr>
          <p:nvPr/>
        </p:nvCxnSpPr>
        <p:spPr>
          <a:xfrm flipH="1" flipV="1">
            <a:off x="3728672" y="2349395"/>
            <a:ext cx="669374" cy="1019374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8" idx="2"/>
          </p:cNvCxnSpPr>
          <p:nvPr/>
        </p:nvCxnSpPr>
        <p:spPr>
          <a:xfrm flipH="1" flipV="1">
            <a:off x="3728672" y="2318533"/>
            <a:ext cx="669374" cy="2194087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5" idx="2"/>
            <a:endCxn id="23" idx="6"/>
          </p:cNvCxnSpPr>
          <p:nvPr/>
        </p:nvCxnSpPr>
        <p:spPr>
          <a:xfrm flipH="1">
            <a:off x="3728672" y="2349395"/>
            <a:ext cx="669374" cy="1019374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6" idx="2"/>
            <a:endCxn id="24" idx="6"/>
          </p:cNvCxnSpPr>
          <p:nvPr/>
        </p:nvCxnSpPr>
        <p:spPr>
          <a:xfrm flipH="1">
            <a:off x="3728672" y="3368769"/>
            <a:ext cx="669374" cy="1143851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24" idx="6"/>
          </p:cNvCxnSpPr>
          <p:nvPr/>
        </p:nvCxnSpPr>
        <p:spPr>
          <a:xfrm flipH="1">
            <a:off x="3728672" y="2484197"/>
            <a:ext cx="669374" cy="2028423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8" idx="2"/>
            <a:endCxn id="23" idx="6"/>
          </p:cNvCxnSpPr>
          <p:nvPr/>
        </p:nvCxnSpPr>
        <p:spPr>
          <a:xfrm flipH="1" flipV="1">
            <a:off x="3728672" y="3368769"/>
            <a:ext cx="669374" cy="1143851"/>
          </a:xfrm>
          <a:prstGeom prst="straightConnector1">
            <a:avLst/>
          </a:prstGeom>
          <a:ln w="25400" cmpd="sng">
            <a:solidFill>
              <a:srgbClr val="7F7F7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55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9"/>
            <a:ext cx="8489047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Adding a non-linear Transformation layer </a:t>
            </a:r>
            <a:endParaRPr lang="en-US" sz="3600" dirty="0"/>
          </a:p>
        </p:txBody>
      </p:sp>
      <p:sp>
        <p:nvSpPr>
          <p:cNvPr id="12" name="Google Shape;214;p24"/>
          <p:cNvSpPr txBox="1"/>
          <p:nvPr/>
        </p:nvSpPr>
        <p:spPr>
          <a:xfrm>
            <a:off x="749201" y="5251531"/>
            <a:ext cx="784689" cy="685126"/>
          </a:xfrm>
          <a:prstGeom prst="rect">
            <a:avLst/>
          </a:prstGeom>
          <a:solidFill>
            <a:srgbClr val="29C8E8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Input</a:t>
            </a:r>
            <a:endParaRPr lang="en-US" sz="2000" dirty="0"/>
          </a:p>
        </p:txBody>
      </p:sp>
      <p:sp>
        <p:nvSpPr>
          <p:cNvPr id="13" name="Google Shape;214;p24"/>
          <p:cNvSpPr txBox="1"/>
          <p:nvPr/>
        </p:nvSpPr>
        <p:spPr>
          <a:xfrm>
            <a:off x="6484406" y="5140428"/>
            <a:ext cx="960551" cy="722943"/>
          </a:xfrm>
          <a:prstGeom prst="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Output</a:t>
            </a:r>
            <a:endParaRPr lang="en-US" sz="2000" dirty="0"/>
          </a:p>
        </p:txBody>
      </p:sp>
      <p:sp>
        <p:nvSpPr>
          <p:cNvPr id="14" name="Google Shape;214;p24"/>
          <p:cNvSpPr txBox="1"/>
          <p:nvPr/>
        </p:nvSpPr>
        <p:spPr>
          <a:xfrm>
            <a:off x="1906717" y="5140280"/>
            <a:ext cx="954554" cy="79637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Hidden layer-1</a:t>
            </a:r>
            <a:endParaRPr lang="en-US" sz="2000" dirty="0"/>
          </a:p>
        </p:txBody>
      </p:sp>
      <p:sp>
        <p:nvSpPr>
          <p:cNvPr id="33" name="Google Shape;214;p24"/>
          <p:cNvSpPr txBox="1"/>
          <p:nvPr/>
        </p:nvSpPr>
        <p:spPr>
          <a:xfrm>
            <a:off x="4578196" y="5140428"/>
            <a:ext cx="938507" cy="796377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Hidden layer-2</a:t>
            </a:r>
            <a:endParaRPr lang="en-US" sz="2000" dirty="0"/>
          </a:p>
        </p:txBody>
      </p:sp>
      <p:grpSp>
        <p:nvGrpSpPr>
          <p:cNvPr id="52" name="Group 51"/>
          <p:cNvGrpSpPr/>
          <p:nvPr/>
        </p:nvGrpSpPr>
        <p:grpSpPr>
          <a:xfrm>
            <a:off x="693495" y="1920701"/>
            <a:ext cx="6751462" cy="2803046"/>
            <a:chOff x="1247797" y="1901347"/>
            <a:chExt cx="7575661" cy="3085120"/>
          </a:xfrm>
        </p:grpSpPr>
        <p:cxnSp>
          <p:nvCxnSpPr>
            <p:cNvPr id="5" name="Straight Arrow Connector 4"/>
            <p:cNvCxnSpPr/>
            <p:nvPr/>
          </p:nvCxnSpPr>
          <p:spPr>
            <a:xfrm flipH="1" flipV="1">
              <a:off x="6394950" y="2546016"/>
              <a:ext cx="1467956" cy="913474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/>
            <p:cNvSpPr/>
            <p:nvPr/>
          </p:nvSpPr>
          <p:spPr>
            <a:xfrm>
              <a:off x="7862907" y="2873106"/>
              <a:ext cx="960551" cy="991327"/>
            </a:xfrm>
            <a:prstGeom prst="ellipse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6394950" y="3457052"/>
              <a:ext cx="1467957" cy="2438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H="1">
              <a:off x="6394950" y="3459489"/>
              <a:ext cx="1467956" cy="835491"/>
            </a:xfrm>
            <a:prstGeom prst="straightConnector1">
              <a:avLst/>
            </a:prstGeom>
            <a:ln w="25400" cmpd="sng">
              <a:solidFill>
                <a:schemeClr val="bg1">
                  <a:lumMod val="5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2871725" y="1904286"/>
              <a:ext cx="954554" cy="8902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871725" y="2923660"/>
              <a:ext cx="954554" cy="890218"/>
            </a:xfrm>
            <a:prstGeom prst="ellipse">
              <a:avLst/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2871725" y="4067511"/>
              <a:ext cx="954554" cy="890218"/>
            </a:xfrm>
            <a:prstGeom prst="ellipse">
              <a:avLst/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1247797" y="1904286"/>
              <a:ext cx="954554" cy="890218"/>
            </a:xfrm>
            <a:prstGeom prst="ellipse">
              <a:avLst/>
            </a:prstGeom>
            <a:solidFill>
              <a:srgbClr val="29C8E8"/>
            </a:solidFill>
            <a:ln>
              <a:solidFill>
                <a:srgbClr val="29C8E8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247797" y="2923660"/>
              <a:ext cx="954554" cy="890218"/>
            </a:xfrm>
            <a:prstGeom prst="ellipse">
              <a:avLst/>
            </a:prstGeom>
            <a:solidFill>
              <a:srgbClr val="29C8E8"/>
            </a:solidFill>
            <a:ln>
              <a:solidFill>
                <a:srgbClr val="29C8E8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1247797" y="4067511"/>
              <a:ext cx="954554" cy="890218"/>
            </a:xfrm>
            <a:prstGeom prst="ellipse">
              <a:avLst/>
            </a:prstGeom>
            <a:solidFill>
              <a:srgbClr val="29C8E8"/>
            </a:solidFill>
            <a:ln>
              <a:solidFill>
                <a:srgbClr val="29C8E8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/>
            <p:cNvCxnSpPr>
              <a:stCxn id="9" idx="2"/>
              <a:endCxn id="15" idx="6"/>
            </p:cNvCxnSpPr>
            <p:nvPr/>
          </p:nvCxnSpPr>
          <p:spPr>
            <a:xfrm flipH="1">
              <a:off x="2202351" y="2349395"/>
              <a:ext cx="669374" cy="0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0" idx="2"/>
            </p:cNvCxnSpPr>
            <p:nvPr/>
          </p:nvCxnSpPr>
          <p:spPr>
            <a:xfrm flipH="1" flipV="1">
              <a:off x="2202351" y="3350657"/>
              <a:ext cx="669374" cy="18112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1" idx="2"/>
            </p:cNvCxnSpPr>
            <p:nvPr/>
          </p:nvCxnSpPr>
          <p:spPr>
            <a:xfrm flipH="1" flipV="1">
              <a:off x="2202352" y="4499530"/>
              <a:ext cx="669373" cy="13090"/>
            </a:xfrm>
            <a:prstGeom prst="straightConnector1">
              <a:avLst/>
            </a:prstGeom>
            <a:ln w="25400" cmpd="sng">
              <a:solidFill>
                <a:schemeClr val="bg1">
                  <a:lumMod val="5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0" idx="2"/>
            </p:cNvCxnSpPr>
            <p:nvPr/>
          </p:nvCxnSpPr>
          <p:spPr>
            <a:xfrm flipH="1" flipV="1">
              <a:off x="2202351" y="2349395"/>
              <a:ext cx="669374" cy="1019374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1" idx="2"/>
            </p:cNvCxnSpPr>
            <p:nvPr/>
          </p:nvCxnSpPr>
          <p:spPr>
            <a:xfrm flipH="1" flipV="1">
              <a:off x="2202351" y="2318533"/>
              <a:ext cx="669374" cy="2194087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9" idx="2"/>
              <a:endCxn id="16" idx="6"/>
            </p:cNvCxnSpPr>
            <p:nvPr/>
          </p:nvCxnSpPr>
          <p:spPr>
            <a:xfrm flipH="1">
              <a:off x="2202351" y="2349395"/>
              <a:ext cx="669374" cy="1019374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0" idx="2"/>
              <a:endCxn id="17" idx="6"/>
            </p:cNvCxnSpPr>
            <p:nvPr/>
          </p:nvCxnSpPr>
          <p:spPr>
            <a:xfrm flipH="1">
              <a:off x="2202351" y="3368769"/>
              <a:ext cx="669374" cy="1143851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endCxn id="17" idx="6"/>
            </p:cNvCxnSpPr>
            <p:nvPr/>
          </p:nvCxnSpPr>
          <p:spPr>
            <a:xfrm flipH="1">
              <a:off x="2202351" y="2484197"/>
              <a:ext cx="669374" cy="2028423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1" idx="2"/>
              <a:endCxn id="16" idx="6"/>
            </p:cNvCxnSpPr>
            <p:nvPr/>
          </p:nvCxnSpPr>
          <p:spPr>
            <a:xfrm flipH="1" flipV="1">
              <a:off x="2202351" y="3368769"/>
              <a:ext cx="669374" cy="1143851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3976567" y="1933024"/>
              <a:ext cx="954554" cy="890218"/>
            </a:xfrm>
            <a:prstGeom prst="ellipse">
              <a:avLst/>
            </a:prstGeom>
            <a:solidFill>
              <a:srgbClr val="3366FF"/>
            </a:solidFill>
            <a:ln>
              <a:solidFill>
                <a:srgbClr val="7F7F7F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976567" y="2952398"/>
              <a:ext cx="954554" cy="890218"/>
            </a:xfrm>
            <a:prstGeom prst="ellipse">
              <a:avLst/>
            </a:prstGeom>
            <a:solidFill>
              <a:srgbClr val="3366FF"/>
            </a:solidFill>
            <a:ln>
              <a:solidFill>
                <a:srgbClr val="7F7F7F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976567" y="4096249"/>
              <a:ext cx="954554" cy="890218"/>
            </a:xfrm>
            <a:prstGeom prst="ellipse">
              <a:avLst/>
            </a:prstGeom>
            <a:solidFill>
              <a:srgbClr val="3366FF"/>
            </a:solidFill>
            <a:ln>
              <a:solidFill>
                <a:srgbClr val="7F7F7F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5606731" y="1901347"/>
              <a:ext cx="954554" cy="8902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5606731" y="2920721"/>
              <a:ext cx="954554" cy="890218"/>
            </a:xfrm>
            <a:prstGeom prst="ellipse">
              <a:avLst/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606731" y="4064572"/>
              <a:ext cx="954554" cy="890218"/>
            </a:xfrm>
            <a:prstGeom prst="ellipse">
              <a:avLst/>
            </a:prstGeom>
            <a:solidFill>
              <a:srgbClr val="7F7F7F"/>
            </a:solidFill>
            <a:ln>
              <a:solidFill>
                <a:srgbClr val="7F7F7F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 flipH="1">
              <a:off x="4917188" y="2378133"/>
              <a:ext cx="669374" cy="0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H="1" flipV="1">
              <a:off x="4917188" y="3379395"/>
              <a:ext cx="669374" cy="18112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H="1" flipV="1">
              <a:off x="4917189" y="4528268"/>
              <a:ext cx="669373" cy="13090"/>
            </a:xfrm>
            <a:prstGeom prst="straightConnector1">
              <a:avLst/>
            </a:prstGeom>
            <a:ln w="25400" cmpd="sng">
              <a:solidFill>
                <a:schemeClr val="bg1">
                  <a:lumMod val="5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H="1" flipV="1">
              <a:off x="4917188" y="2378133"/>
              <a:ext cx="669374" cy="1019374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H="1" flipV="1">
              <a:off x="4917188" y="2347271"/>
              <a:ext cx="669374" cy="2194087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>
              <a:off x="4917188" y="2378133"/>
              <a:ext cx="669374" cy="1019374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H="1">
              <a:off x="4917188" y="3397507"/>
              <a:ext cx="669374" cy="1143851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>
              <a:off x="4917188" y="2512935"/>
              <a:ext cx="669374" cy="2028423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H="1" flipV="1">
              <a:off x="4917188" y="3397507"/>
              <a:ext cx="669374" cy="1143851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>
              <a:off x="3680209" y="2318533"/>
              <a:ext cx="334687" cy="0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H="1">
              <a:off x="3680209" y="3368769"/>
              <a:ext cx="334687" cy="0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3680209" y="4561513"/>
              <a:ext cx="334687" cy="0"/>
            </a:xfrm>
            <a:prstGeom prst="straightConnector1">
              <a:avLst/>
            </a:prstGeom>
            <a:ln w="25400" cmpd="sng">
              <a:solidFill>
                <a:srgbClr val="7F7F7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Google Shape;214;p24"/>
          <p:cNvSpPr txBox="1"/>
          <p:nvPr/>
        </p:nvSpPr>
        <p:spPr>
          <a:xfrm>
            <a:off x="2991450" y="5209317"/>
            <a:ext cx="960551" cy="722943"/>
          </a:xfrm>
          <a:prstGeom prst="rect">
            <a:avLst/>
          </a:prstGeom>
          <a:solidFill>
            <a:srgbClr val="3366FF"/>
          </a:solidFill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1600" dirty="0" smtClean="0"/>
              <a:t>Activation Function</a:t>
            </a:r>
            <a:endParaRPr lang="en-US" sz="1600" dirty="0"/>
          </a:p>
        </p:txBody>
      </p:sp>
      <p:sp>
        <p:nvSpPr>
          <p:cNvPr id="53" name="Rectangle 52"/>
          <p:cNvSpPr/>
          <p:nvPr/>
        </p:nvSpPr>
        <p:spPr>
          <a:xfrm>
            <a:off x="2991450" y="1825627"/>
            <a:ext cx="984640" cy="42613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7300124" y="1825627"/>
            <a:ext cx="197575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it </a:t>
            </a:r>
            <a:r>
              <a:rPr lang="en-US" sz="1400" dirty="0"/>
              <a:t>stops the layers from collapsing back into just a linear model. </a:t>
            </a:r>
            <a:endParaRPr lang="en-US" sz="1400" dirty="0" smtClean="0"/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helps </a:t>
            </a:r>
            <a:r>
              <a:rPr lang="en-US" sz="1400" dirty="0"/>
              <a:t>create interesting transformations to our data's feature </a:t>
            </a:r>
            <a:r>
              <a:rPr lang="en-US" sz="1400" dirty="0" smtClean="0"/>
              <a:t>space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it </a:t>
            </a:r>
            <a:r>
              <a:rPr lang="en-US" sz="1400" dirty="0"/>
              <a:t>allows for deep composition of functions.</a:t>
            </a:r>
          </a:p>
        </p:txBody>
      </p:sp>
    </p:spTree>
    <p:extLst>
      <p:ext uri="{BB962C8B-B14F-4D97-AF65-F5344CB8AC3E}">
        <p14:creationId xmlns:p14="http://schemas.microsoft.com/office/powerpoint/2010/main" val="770321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activation function?</a:t>
            </a:r>
            <a:br>
              <a:rPr lang="en-US" dirty="0" smtClean="0"/>
            </a:b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0" y="240552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An activation function in a neural network defines how the </a:t>
            </a:r>
            <a:r>
              <a:rPr lang="en-US" dirty="0">
                <a:solidFill>
                  <a:srgbClr val="DA830D"/>
                </a:solidFill>
              </a:rPr>
              <a:t>weighted sum </a:t>
            </a:r>
            <a:r>
              <a:rPr lang="en-US" dirty="0"/>
              <a:t>of the input is </a:t>
            </a:r>
            <a:r>
              <a:rPr lang="en-US" b="1" dirty="0"/>
              <a:t>transformed</a:t>
            </a:r>
            <a:r>
              <a:rPr lang="en-US" dirty="0"/>
              <a:t> into an output from a node or nodes in a layer of the network.</a:t>
            </a:r>
          </a:p>
        </p:txBody>
      </p:sp>
    </p:spTree>
    <p:extLst>
      <p:ext uri="{BB962C8B-B14F-4D97-AF65-F5344CB8AC3E}">
        <p14:creationId xmlns:p14="http://schemas.microsoft.com/office/powerpoint/2010/main" val="46981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805" y="546657"/>
            <a:ext cx="8120997" cy="1037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Types of Activation Function</a:t>
            </a:r>
            <a:br>
              <a:rPr lang="en-US" sz="3600" dirty="0" smtClean="0"/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 w="76200" cmpd="sng">
            <a:gradFill flip="none" rotWithShape="1">
              <a:gsLst>
                <a:gs pos="98000">
                  <a:schemeClr val="accent6">
                    <a:lumMod val="75000"/>
                  </a:schemeClr>
                </a:gs>
                <a:gs pos="0">
                  <a:prstClr val="white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txBody>
          <a:bodyPr>
            <a:normAutofit/>
          </a:bodyPr>
          <a:lstStyle/>
          <a:p>
            <a:pPr lvl="1">
              <a:buFont typeface="Wingdings" charset="2"/>
              <a:buChar char="§"/>
            </a:pPr>
            <a:r>
              <a:rPr lang="en-US" dirty="0" smtClean="0"/>
              <a:t>Sigmoid</a:t>
            </a:r>
          </a:p>
          <a:p>
            <a:pPr lvl="1">
              <a:buFont typeface="Wingdings" charset="2"/>
              <a:buChar char="§"/>
            </a:pPr>
            <a:r>
              <a:rPr lang="en-US" dirty="0" err="1" smtClean="0"/>
              <a:t>TanH</a:t>
            </a:r>
            <a:r>
              <a:rPr lang="en-US" dirty="0" smtClean="0"/>
              <a:t>	</a:t>
            </a:r>
          </a:p>
          <a:p>
            <a:pPr lvl="1">
              <a:buFont typeface="Wingdings" charset="2"/>
              <a:buChar char="§"/>
            </a:pPr>
            <a:r>
              <a:rPr lang="en-US" dirty="0" smtClean="0"/>
              <a:t>Rectified Linear Unit</a:t>
            </a:r>
          </a:p>
          <a:p>
            <a:pPr lvl="1">
              <a:buFont typeface="Wingdings" charset="2"/>
              <a:buChar char="§"/>
            </a:pPr>
            <a:r>
              <a:rPr lang="en-US" dirty="0" smtClean="0"/>
              <a:t>Leaky </a:t>
            </a:r>
            <a:r>
              <a:rPr lang="en-US" dirty="0" err="1" smtClean="0"/>
              <a:t>ReLU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999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Rectified Linear Unit</a:t>
            </a:r>
            <a:endParaRPr lang="en-US" dirty="0"/>
          </a:p>
        </p:txBody>
      </p:sp>
      <p:pic>
        <p:nvPicPr>
          <p:cNvPr id="4" name="Content Placeholder 3" descr="Screen Shot 2021-07-17 at 1.12.34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8" r="1118"/>
          <a:stretch>
            <a:fillRect/>
          </a:stretch>
        </p:blipFill>
        <p:spPr>
          <a:xfrm>
            <a:off x="668879" y="1499942"/>
            <a:ext cx="8229600" cy="4525963"/>
          </a:xfrm>
        </p:spPr>
      </p:pic>
      <p:sp>
        <p:nvSpPr>
          <p:cNvPr id="5" name="Rectangle 4"/>
          <p:cNvSpPr/>
          <p:nvPr/>
        </p:nvSpPr>
        <p:spPr>
          <a:xfrm>
            <a:off x="6328104" y="5379574"/>
            <a:ext cx="25703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F(x)=</a:t>
            </a:r>
            <a:r>
              <a:rPr lang="en-US" dirty="0"/>
              <a:t>x if x≥0 </a:t>
            </a:r>
            <a:r>
              <a:rPr lang="en-US" dirty="0" smtClean="0"/>
              <a:t>and</a:t>
            </a:r>
          </a:p>
          <a:p>
            <a:r>
              <a:rPr lang="en-US" dirty="0" smtClean="0"/>
              <a:t> 0 if </a:t>
            </a:r>
            <a:r>
              <a:rPr lang="en-US" dirty="0"/>
              <a:t>x&lt;0</a:t>
            </a:r>
          </a:p>
        </p:txBody>
      </p:sp>
    </p:spTree>
    <p:extLst>
      <p:ext uri="{BB962C8B-B14F-4D97-AF65-F5344CB8AC3E}">
        <p14:creationId xmlns:p14="http://schemas.microsoft.com/office/powerpoint/2010/main" val="4163350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Convolutional Neural Network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08786" y="2490630"/>
            <a:ext cx="3905754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1. Input layer</a:t>
            </a:r>
          </a:p>
        </p:txBody>
      </p:sp>
      <p:sp>
        <p:nvSpPr>
          <p:cNvPr id="6" name="Rectangle 5"/>
          <p:cNvSpPr/>
          <p:nvPr/>
        </p:nvSpPr>
        <p:spPr>
          <a:xfrm>
            <a:off x="1508786" y="3313441"/>
            <a:ext cx="3905754" cy="830997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2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. Single or multiple Convolutional layer 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08787" y="4986989"/>
            <a:ext cx="3137022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4.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Flatten Layer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508788" y="4174317"/>
            <a:ext cx="2858497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3.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Pooling Layer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1691" y="1298487"/>
            <a:ext cx="77966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? A Convolutional Neural Network is a class of artificial neural network that uses convolutional layers to filter inputs for useful information.</a:t>
            </a:r>
          </a:p>
        </p:txBody>
      </p:sp>
      <p:sp>
        <p:nvSpPr>
          <p:cNvPr id="9" name="Rectangle 8"/>
          <p:cNvSpPr/>
          <p:nvPr/>
        </p:nvSpPr>
        <p:spPr>
          <a:xfrm>
            <a:off x="1508786" y="5601054"/>
            <a:ext cx="3137022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5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. Dense Layer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423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8478"/>
          <a:stretch/>
        </p:blipFill>
        <p:spPr>
          <a:xfrm>
            <a:off x="4422275" y="2339380"/>
            <a:ext cx="1925009" cy="21054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0117"/>
          <a:stretch/>
        </p:blipFill>
        <p:spPr>
          <a:xfrm>
            <a:off x="1486146" y="2346960"/>
            <a:ext cx="1267746" cy="2138860"/>
          </a:xfrm>
          <a:prstGeom prst="rect">
            <a:avLst/>
          </a:prstGeom>
        </p:spPr>
      </p:pic>
      <p:sp>
        <p:nvSpPr>
          <p:cNvPr id="6" name="Google Shape;214;p24"/>
          <p:cNvSpPr txBox="1"/>
          <p:nvPr/>
        </p:nvSpPr>
        <p:spPr>
          <a:xfrm>
            <a:off x="972021" y="4422540"/>
            <a:ext cx="1388683" cy="685126"/>
          </a:xfrm>
          <a:prstGeom prst="rect">
            <a:avLst/>
          </a:prstGeom>
          <a:solidFill>
            <a:srgbClr val="29C8E8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/>
              <a:t>Input image</a:t>
            </a:r>
            <a:endParaRPr lang="en-US" sz="20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4147635" y="4222021"/>
            <a:ext cx="2075041" cy="704632"/>
            <a:chOff x="4147635" y="5035234"/>
            <a:chExt cx="2075041" cy="704632"/>
          </a:xfrm>
        </p:grpSpPr>
        <p:sp>
          <p:nvSpPr>
            <p:cNvPr id="7" name="Google Shape;214;p24"/>
            <p:cNvSpPr txBox="1"/>
            <p:nvPr/>
          </p:nvSpPr>
          <p:spPr>
            <a:xfrm>
              <a:off x="5586815" y="5035234"/>
              <a:ext cx="635861" cy="6851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r>
                <a:rPr lang="en-US" sz="2000" dirty="0" smtClean="0">
                  <a:solidFill>
                    <a:srgbClr val="FF0000"/>
                  </a:solidFill>
                </a:rPr>
                <a:t>Red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8" name="Google Shape;214;p24"/>
            <p:cNvSpPr txBox="1"/>
            <p:nvPr/>
          </p:nvSpPr>
          <p:spPr>
            <a:xfrm>
              <a:off x="4802547" y="5035234"/>
              <a:ext cx="784268" cy="6851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r>
                <a:rPr lang="en-US" sz="2000" dirty="0" smtClean="0">
                  <a:solidFill>
                    <a:srgbClr val="1F8C1A"/>
                  </a:solidFill>
                </a:rPr>
                <a:t>Green</a:t>
              </a:r>
              <a:endParaRPr lang="en-US" sz="2000" dirty="0">
                <a:solidFill>
                  <a:srgbClr val="1F8C1A"/>
                </a:solidFill>
              </a:endParaRPr>
            </a:p>
          </p:txBody>
        </p:sp>
        <p:sp>
          <p:nvSpPr>
            <p:cNvPr id="9" name="Google Shape;214;p24"/>
            <p:cNvSpPr txBox="1"/>
            <p:nvPr/>
          </p:nvSpPr>
          <p:spPr>
            <a:xfrm>
              <a:off x="4147635" y="5054740"/>
              <a:ext cx="784268" cy="6851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Blue</a:t>
              </a:r>
              <a:endParaRPr lang="en-US" sz="2000" dirty="0">
                <a:solidFill>
                  <a:srgbClr val="0000FF"/>
                </a:solidFill>
              </a:endParaRPr>
            </a:p>
          </p:txBody>
        </p:sp>
      </p:grpSp>
      <p:sp>
        <p:nvSpPr>
          <p:cNvPr id="10" name="Google Shape;214;p24"/>
          <p:cNvSpPr txBox="1"/>
          <p:nvPr/>
        </p:nvSpPr>
        <p:spPr>
          <a:xfrm>
            <a:off x="1091821" y="5382560"/>
            <a:ext cx="5264899" cy="685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 smtClean="0">
                <a:solidFill>
                  <a:srgbClr val="1F8C1A"/>
                </a:solidFill>
              </a:rPr>
              <a:t>Input shape = (height , width, no of channels)</a:t>
            </a:r>
            <a:endParaRPr lang="en-US" sz="2000" dirty="0">
              <a:solidFill>
                <a:srgbClr val="1F8C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617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91541" y="313606"/>
            <a:ext cx="8229600" cy="523220"/>
          </a:xfr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dirty="0">
                <a:solidFill>
                  <a:srgbClr val="186674"/>
                </a:solidFill>
                <a:latin typeface="Arial" charset="0"/>
                <a:ea typeface="ＭＳ Ｐゴシック" charset="0"/>
                <a:cs typeface="Arial" charset="0"/>
              </a:rPr>
              <a:t>Introduction about me </a:t>
            </a:r>
          </a:p>
        </p:txBody>
      </p:sp>
      <p:pic>
        <p:nvPicPr>
          <p:cNvPr id="26" name="Picture 25" descr="image0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43" y="2889034"/>
            <a:ext cx="1342517" cy="1724823"/>
          </a:xfrm>
          <a:prstGeom prst="ellipse">
            <a:avLst/>
          </a:prstGeom>
        </p:spPr>
      </p:pic>
      <p:grpSp>
        <p:nvGrpSpPr>
          <p:cNvPr id="42" name="Group 41"/>
          <p:cNvGrpSpPr/>
          <p:nvPr/>
        </p:nvGrpSpPr>
        <p:grpSpPr>
          <a:xfrm>
            <a:off x="-1276585" y="1153726"/>
            <a:ext cx="7702128" cy="6543775"/>
            <a:chOff x="-1276585" y="596103"/>
            <a:chExt cx="7702128" cy="6543774"/>
          </a:xfrm>
        </p:grpSpPr>
        <p:sp>
          <p:nvSpPr>
            <p:cNvPr id="28" name="Arc 27"/>
            <p:cNvSpPr/>
            <p:nvPr/>
          </p:nvSpPr>
          <p:spPr>
            <a:xfrm rot="521810">
              <a:off x="-1276585" y="596103"/>
              <a:ext cx="5069818" cy="6543774"/>
            </a:xfrm>
            <a:prstGeom prst="arc">
              <a:avLst>
                <a:gd name="adj1" fmla="val 16240970"/>
                <a:gd name="adj2" fmla="val 3813705"/>
              </a:avLst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3698885" y="926446"/>
              <a:ext cx="2726658" cy="2480015"/>
              <a:chOff x="3698885" y="926446"/>
              <a:chExt cx="2726658" cy="2480015"/>
            </a:xfrm>
          </p:grpSpPr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885" y="926446"/>
                <a:ext cx="1259998" cy="860784"/>
              </a:xfrm>
              <a:prstGeom prst="rect">
                <a:avLst/>
              </a:prstGeom>
            </p:spPr>
          </p:pic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22628" y="2030645"/>
                <a:ext cx="972000" cy="972000"/>
              </a:xfrm>
              <a:prstGeom prst="rect">
                <a:avLst/>
              </a:prstGeom>
            </p:spPr>
          </p:pic>
          <p:pic>
            <p:nvPicPr>
              <p:cNvPr id="27" name="Picture 2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45607" y="2716493"/>
                <a:ext cx="1379936" cy="689968"/>
              </a:xfrm>
              <a:prstGeom prst="rect">
                <a:avLst/>
              </a:prstGeom>
            </p:spPr>
          </p:pic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3770" y="2030645"/>
                <a:ext cx="623610" cy="565406"/>
              </a:xfrm>
              <a:prstGeom prst="rect">
                <a:avLst/>
              </a:prstGeom>
            </p:spPr>
          </p:pic>
        </p:grpSp>
      </p:grpSp>
      <p:grpSp>
        <p:nvGrpSpPr>
          <p:cNvPr id="41" name="Group 40"/>
          <p:cNvGrpSpPr/>
          <p:nvPr/>
        </p:nvGrpSpPr>
        <p:grpSpPr>
          <a:xfrm>
            <a:off x="3834245" y="3956257"/>
            <a:ext cx="2923630" cy="2028699"/>
            <a:chOff x="3834245" y="3956257"/>
            <a:chExt cx="2923630" cy="2028699"/>
          </a:xfrm>
        </p:grpSpPr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25683" y="5031110"/>
              <a:ext cx="1463402" cy="574762"/>
            </a:xfrm>
            <a:prstGeom prst="rect">
              <a:avLst/>
            </a:prstGeom>
          </p:spPr>
        </p:pic>
        <p:grpSp>
          <p:nvGrpSpPr>
            <p:cNvPr id="38" name="Group 37"/>
            <p:cNvGrpSpPr/>
            <p:nvPr/>
          </p:nvGrpSpPr>
          <p:grpSpPr>
            <a:xfrm>
              <a:off x="3834245" y="3956257"/>
              <a:ext cx="2923630" cy="2028699"/>
              <a:chOff x="3834245" y="3956257"/>
              <a:chExt cx="2923630" cy="2028699"/>
            </a:xfrm>
          </p:grpSpPr>
          <p:pic>
            <p:nvPicPr>
              <p:cNvPr id="10" name="Picture 9"/>
              <p:cNvPicPr/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22628" y="3956257"/>
                <a:ext cx="1463402" cy="1088886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34245" y="5318491"/>
                <a:ext cx="1345584" cy="666465"/>
              </a:xfrm>
              <a:prstGeom prst="rect">
                <a:avLst/>
              </a:prstGeom>
            </p:spPr>
          </p:pic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15188" y="5564569"/>
                <a:ext cx="420387" cy="420387"/>
              </a:xfrm>
              <a:prstGeom prst="rect">
                <a:avLst/>
              </a:prstGeom>
            </p:spPr>
          </p:pic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639702" y="4145442"/>
                <a:ext cx="1118173" cy="548603"/>
              </a:xfrm>
              <a:prstGeom prst="rect">
                <a:avLst/>
              </a:prstGeom>
            </p:spPr>
          </p:pic>
        </p:grpSp>
      </p:grpSp>
      <p:grpSp>
        <p:nvGrpSpPr>
          <p:cNvPr id="44" name="Group 43"/>
          <p:cNvGrpSpPr/>
          <p:nvPr/>
        </p:nvGrpSpPr>
        <p:grpSpPr>
          <a:xfrm>
            <a:off x="291541" y="1291083"/>
            <a:ext cx="4149832" cy="5546840"/>
            <a:chOff x="278231" y="931510"/>
            <a:chExt cx="4149832" cy="5546840"/>
          </a:xfrm>
        </p:grpSpPr>
        <p:sp>
          <p:nvSpPr>
            <p:cNvPr id="7" name="Rectangle 6"/>
            <p:cNvSpPr/>
            <p:nvPr/>
          </p:nvSpPr>
          <p:spPr>
            <a:xfrm>
              <a:off x="1307536" y="1107315"/>
              <a:ext cx="214115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GB" b="1" dirty="0"/>
                <a:t>PhD </a:t>
              </a:r>
              <a:endParaRPr lang="en-GB" b="1" dirty="0" smtClean="0"/>
            </a:p>
            <a:p>
              <a:pPr algn="ctr"/>
              <a:r>
                <a:rPr lang="en-GB" b="1" dirty="0" smtClean="0"/>
                <a:t>in Aerospace Materials   </a:t>
              </a:r>
              <a:r>
                <a:rPr lang="en-GB" b="1" dirty="0"/>
                <a:t>2011</a:t>
              </a:r>
              <a:endParaRPr lang="en-US" dirty="0"/>
            </a:p>
          </p:txBody>
        </p:sp>
        <p:pic>
          <p:nvPicPr>
            <p:cNvPr id="30" name="Picture 29"/>
            <p:cNvPicPr/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41603" y="5940396"/>
              <a:ext cx="886460" cy="381000"/>
            </a:xfrm>
            <a:prstGeom prst="rect">
              <a:avLst/>
            </a:prstGeom>
          </p:spPr>
        </p:pic>
        <p:grpSp>
          <p:nvGrpSpPr>
            <p:cNvPr id="39" name="Group 38"/>
            <p:cNvGrpSpPr/>
            <p:nvPr/>
          </p:nvGrpSpPr>
          <p:grpSpPr>
            <a:xfrm>
              <a:off x="278231" y="931510"/>
              <a:ext cx="2931955" cy="5546840"/>
              <a:chOff x="278231" y="931510"/>
              <a:chExt cx="2931955" cy="5546840"/>
            </a:xfrm>
          </p:grpSpPr>
          <p:pic>
            <p:nvPicPr>
              <p:cNvPr id="4" name="Picture 3"/>
              <p:cNvPicPr/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62137" y="2030645"/>
                <a:ext cx="1748049" cy="866242"/>
              </a:xfrm>
              <a:prstGeom prst="rect">
                <a:avLst/>
              </a:prstGeom>
            </p:spPr>
          </p:pic>
          <p:pic>
            <p:nvPicPr>
              <p:cNvPr id="6" name="Picture 5"/>
              <p:cNvPicPr/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514" t="14318" r="32730" b="21260"/>
              <a:stretch/>
            </p:blipFill>
            <p:spPr>
              <a:xfrm>
                <a:off x="1635927" y="4528940"/>
                <a:ext cx="1156445" cy="1122784"/>
              </a:xfrm>
              <a:prstGeom prst="rect">
                <a:avLst/>
              </a:prstGeom>
            </p:spPr>
          </p:pic>
          <p:sp>
            <p:nvSpPr>
              <p:cNvPr id="9" name="Rectangle 8"/>
              <p:cNvSpPr/>
              <p:nvPr/>
            </p:nvSpPr>
            <p:spPr>
              <a:xfrm>
                <a:off x="278231" y="5832019"/>
                <a:ext cx="2931955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b="1" dirty="0" smtClean="0"/>
                  <a:t>BSc in Materials Engineering</a:t>
                </a:r>
              </a:p>
              <a:p>
                <a:pPr algn="ctr"/>
                <a:endParaRPr lang="en-US" dirty="0"/>
              </a:p>
            </p:txBody>
          </p:sp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377691" y="3049037"/>
                <a:ext cx="628743" cy="1025281"/>
              </a:xfrm>
              <a:prstGeom prst="rect">
                <a:avLst/>
              </a:prstGeom>
            </p:spPr>
          </p:pic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58100" y="931510"/>
                <a:ext cx="1184917" cy="740573"/>
              </a:xfrm>
              <a:prstGeom prst="rect">
                <a:avLst/>
              </a:prstGeom>
            </p:spPr>
          </p:pic>
        </p:grpSp>
      </p:grpSp>
      <p:grpSp>
        <p:nvGrpSpPr>
          <p:cNvPr id="13" name="Group 12"/>
          <p:cNvGrpSpPr/>
          <p:nvPr/>
        </p:nvGrpSpPr>
        <p:grpSpPr>
          <a:xfrm>
            <a:off x="1597327" y="1051598"/>
            <a:ext cx="7505172" cy="6543775"/>
            <a:chOff x="1597327" y="1051597"/>
            <a:chExt cx="7505172" cy="6543774"/>
          </a:xfrm>
        </p:grpSpPr>
        <p:grpSp>
          <p:nvGrpSpPr>
            <p:cNvPr id="48" name="Group 47"/>
            <p:cNvGrpSpPr/>
            <p:nvPr/>
          </p:nvGrpSpPr>
          <p:grpSpPr>
            <a:xfrm>
              <a:off x="1597327" y="1051597"/>
              <a:ext cx="6923814" cy="6543774"/>
              <a:chOff x="1549451" y="1349991"/>
              <a:chExt cx="6923814" cy="6543774"/>
            </a:xfrm>
          </p:grpSpPr>
          <p:grpSp>
            <p:nvGrpSpPr>
              <p:cNvPr id="43" name="Group 42"/>
              <p:cNvGrpSpPr/>
              <p:nvPr/>
            </p:nvGrpSpPr>
            <p:grpSpPr>
              <a:xfrm>
                <a:off x="1549451" y="1349991"/>
                <a:ext cx="6923814" cy="6543774"/>
                <a:chOff x="1546685" y="630088"/>
                <a:chExt cx="6923814" cy="6543774"/>
              </a:xfrm>
            </p:grpSpPr>
            <p:sp>
              <p:nvSpPr>
                <p:cNvPr id="29" name="Arc 28"/>
                <p:cNvSpPr/>
                <p:nvPr/>
              </p:nvSpPr>
              <p:spPr>
                <a:xfrm rot="521810">
                  <a:off x="1546685" y="630088"/>
                  <a:ext cx="5069818" cy="6543774"/>
                </a:xfrm>
                <a:prstGeom prst="arc">
                  <a:avLst>
                    <a:gd name="adj1" fmla="val 16240970"/>
                    <a:gd name="adj2" fmla="val 3813705"/>
                  </a:avLst>
                </a:prstGeom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0" name="Group 39"/>
                <p:cNvGrpSpPr/>
                <p:nvPr/>
              </p:nvGrpSpPr>
              <p:grpSpPr>
                <a:xfrm>
                  <a:off x="6335993" y="749309"/>
                  <a:ext cx="2134506" cy="4554140"/>
                  <a:chOff x="6335993" y="749309"/>
                  <a:chExt cx="2134506" cy="4554140"/>
                </a:xfrm>
              </p:grpSpPr>
              <p:pic>
                <p:nvPicPr>
                  <p:cNvPr id="25" name="Picture 24"/>
                  <p:cNvPicPr>
                    <a:picLocks noChangeAspect="1"/>
                  </p:cNvPicPr>
                  <p:nvPr/>
                </p:nvPicPr>
                <p:blipFill>
                  <a:blip r:embed="rId18"/>
                  <a:stretch>
                    <a:fillRect/>
                  </a:stretch>
                </p:blipFill>
                <p:spPr>
                  <a:xfrm>
                    <a:off x="7336171" y="4490514"/>
                    <a:ext cx="1134328" cy="812935"/>
                  </a:xfrm>
                  <a:prstGeom prst="rect">
                    <a:avLst/>
                  </a:prstGeom>
                </p:spPr>
              </p:pic>
              <p:pic>
                <p:nvPicPr>
                  <p:cNvPr id="36" name="Picture 35"/>
                  <p:cNvPicPr>
                    <a:picLocks noChangeAspect="1"/>
                  </p:cNvPicPr>
                  <p:nvPr/>
                </p:nvPicPr>
                <p:blipFill>
                  <a:blip r:embed="rId19"/>
                  <a:stretch>
                    <a:fillRect/>
                  </a:stretch>
                </p:blipFill>
                <p:spPr>
                  <a:xfrm>
                    <a:off x="6335993" y="749309"/>
                    <a:ext cx="925389" cy="925389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45" name="Picture 44"/>
              <p:cNvPicPr>
                <a:picLocks noChangeAspect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441146" y="6469837"/>
                <a:ext cx="1709767" cy="393588"/>
              </a:xfrm>
              <a:prstGeom prst="rect">
                <a:avLst/>
              </a:prstGeom>
            </p:spPr>
          </p:pic>
        </p:grp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6654241" y="2489065"/>
              <a:ext cx="2448258" cy="664608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7290634" y="3584910"/>
              <a:ext cx="1628773" cy="738573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7425765" y="1127658"/>
              <a:ext cx="1095376" cy="10953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2980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Layer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26" y="1495618"/>
            <a:ext cx="4542035" cy="435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781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Convolution?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23733" y="1417639"/>
            <a:ext cx="80222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convolution operation involves combining input data (feature map) with a convolution kernel (filter) to form a transformed feature map. The filters in the convolutional layers (</a:t>
            </a:r>
            <a:r>
              <a:rPr lang="en-US" dirty="0" err="1"/>
              <a:t>conv</a:t>
            </a:r>
            <a:r>
              <a:rPr lang="en-US" dirty="0"/>
              <a:t> layers) are modified based on learned parameters to extract the most useful information for a specific task.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0" name="Picture 9" descr="1_GcI7G-JLAQiEoCON7xFbhg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058" y="2619114"/>
            <a:ext cx="5018628" cy="366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755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Convolution?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12332" y="2942156"/>
            <a:ext cx="3905754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Convolution Parameters </a:t>
            </a:r>
          </a:p>
        </p:txBody>
      </p:sp>
      <p:sp>
        <p:nvSpPr>
          <p:cNvPr id="6" name="Rectangle 5"/>
          <p:cNvSpPr/>
          <p:nvPr/>
        </p:nvSpPr>
        <p:spPr>
          <a:xfrm>
            <a:off x="3103614" y="3768873"/>
            <a:ext cx="234601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1. Kernel Size 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03615" y="5442421"/>
            <a:ext cx="3137022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4.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Padding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03616" y="4629749"/>
            <a:ext cx="2858497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3.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Stride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3733" y="1417639"/>
            <a:ext cx="80222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convolution operation involves combining input data (feature map) with a convolution kernel (filter) to form a transformed feature map. The filters in the convolutional layers (</a:t>
            </a:r>
            <a:r>
              <a:rPr lang="en-US" dirty="0" err="1"/>
              <a:t>conv</a:t>
            </a:r>
            <a:r>
              <a:rPr lang="en-US" dirty="0"/>
              <a:t> layers) are modified based on learned parameters to extract the most useful information for a specific task.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263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Kernel Size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Convolution Parameters?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71628" y="2538874"/>
            <a:ext cx="717273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Kernel size</a:t>
            </a:r>
          </a:p>
          <a:p>
            <a:r>
              <a:rPr lang="en-US" dirty="0"/>
              <a:t>Dimensionality of kernel. In case above it was 3x3 kernel (pretty popular choice).</a:t>
            </a:r>
          </a:p>
          <a:p>
            <a:endParaRPr lang="en-US" dirty="0"/>
          </a:p>
          <a:p>
            <a:r>
              <a:rPr lang="en-US" dirty="0"/>
              <a:t>It can be specified as a tuple, e.g. (3, 3)</a:t>
            </a:r>
          </a:p>
          <a:p>
            <a:r>
              <a:rPr lang="en-US" dirty="0"/>
              <a:t>It can be irregular (e.g. (3, 2)), though it is rarely a case (if it is, it almost always is (N, 1) or (1, N))</a:t>
            </a:r>
          </a:p>
          <a:p>
            <a:r>
              <a:rPr lang="en-US" dirty="0"/>
              <a:t>The larger the kernel, the larger is it's receptive field but more computations have to be performed</a:t>
            </a:r>
          </a:p>
        </p:txBody>
      </p:sp>
    </p:spTree>
    <p:extLst>
      <p:ext uri="{BB962C8B-B14F-4D97-AF65-F5344CB8AC3E}">
        <p14:creationId xmlns:p14="http://schemas.microsoft.com/office/powerpoint/2010/main" val="28330866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Stride and padding</a:t>
            </a:r>
            <a:endParaRPr lang="en-US" dirty="0"/>
          </a:p>
        </p:txBody>
      </p:sp>
      <p:pic>
        <p:nvPicPr>
          <p:cNvPr id="6" name="Picture 5" descr="Screen Shot 2021-07-17 at 2.24.46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759" b="9759"/>
          <a:stretch/>
        </p:blipFill>
        <p:spPr>
          <a:xfrm>
            <a:off x="641026" y="1210409"/>
            <a:ext cx="8045774" cy="496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134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Pooling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Pooling allows us to control when we want to shrink image's width and </a:t>
            </a:r>
            <a:r>
              <a:rPr lang="en-US" dirty="0" smtClean="0"/>
              <a:t>height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47" y="2751555"/>
            <a:ext cx="4581474" cy="337460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005015" y="2653594"/>
            <a:ext cx="2980922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As the network gets </a:t>
            </a:r>
            <a:r>
              <a:rPr lang="en-US" sz="1600" dirty="0" smtClean="0"/>
              <a:t>deeper </a:t>
            </a:r>
            <a:r>
              <a:rPr lang="en-US" sz="1600" dirty="0"/>
              <a:t>we increase number of channels in order to learn more abstract representations, hence computational cost increases quickly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Pooling allows us to control computational cost of operations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Pooling chooses the most important features from the image</a:t>
            </a:r>
          </a:p>
        </p:txBody>
      </p:sp>
    </p:spTree>
    <p:extLst>
      <p:ext uri="{BB962C8B-B14F-4D97-AF65-F5344CB8AC3E}">
        <p14:creationId xmlns:p14="http://schemas.microsoft.com/office/powerpoint/2010/main" val="36036406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Flatten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098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Dense Layer or Fully Connected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501" y="1838083"/>
            <a:ext cx="7410780" cy="431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923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r>
              <a:rPr lang="en-US" dirty="0" smtClean="0"/>
              <a:t>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3134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 - Strategy to improve performance</a:t>
            </a:r>
            <a:endParaRPr/>
          </a:p>
        </p:txBody>
      </p:sp>
      <p:pic>
        <p:nvPicPr>
          <p:cNvPr id="284" name="Google Shape;2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3" y="1560167"/>
            <a:ext cx="5427743" cy="509463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0"/>
          <p:cNvSpPr txBox="1"/>
          <p:nvPr/>
        </p:nvSpPr>
        <p:spPr>
          <a:xfrm>
            <a:off x="5306975" y="1356969"/>
            <a:ext cx="5140800" cy="266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Data 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Model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Evaluation - </a:t>
            </a:r>
            <a:r>
              <a:rPr lang="en" sz="1500"/>
              <a:t>model performance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Optimization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</p:txBody>
      </p:sp>
    </p:spTree>
    <p:extLst>
      <p:ext uri="{BB962C8B-B14F-4D97-AF65-F5344CB8AC3E}">
        <p14:creationId xmlns:p14="http://schemas.microsoft.com/office/powerpoint/2010/main" val="858600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600201"/>
            <a:ext cx="8229600" cy="4525963"/>
          </a:xfrm>
          <a:prstGeom prst="rect">
            <a:avLst/>
          </a:prstGeom>
          <a:ln w="76200" cmpd="sng">
            <a:gradFill flip="none" rotWithShape="1">
              <a:gsLst>
                <a:gs pos="98000">
                  <a:schemeClr val="accent6">
                    <a:lumMod val="75000"/>
                  </a:schemeClr>
                </a:gs>
                <a:gs pos="0">
                  <a:prstClr val="white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txBody>
          <a:bodyPr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186674"/>
                </a:solidFill>
              </a:rPr>
              <a:t>What is a Neural Network?</a:t>
            </a:r>
          </a:p>
          <a:p>
            <a:r>
              <a:rPr lang="en-US" sz="2800" dirty="0" smtClean="0">
                <a:solidFill>
                  <a:srgbClr val="186674"/>
                </a:solidFill>
              </a:rPr>
              <a:t>Introduction Convolutional Neural Network</a:t>
            </a:r>
          </a:p>
          <a:p>
            <a:r>
              <a:rPr lang="en-US" sz="2800" dirty="0" smtClean="0">
                <a:solidFill>
                  <a:srgbClr val="186674"/>
                </a:solidFill>
              </a:rPr>
              <a:t>Building a simple CNN model using </a:t>
            </a:r>
            <a:r>
              <a:rPr lang="en-US" sz="2800" dirty="0" err="1" smtClean="0">
                <a:solidFill>
                  <a:srgbClr val="186674"/>
                </a:solidFill>
              </a:rPr>
              <a:t>Tensorflow</a:t>
            </a:r>
            <a:r>
              <a:rPr lang="en-US" sz="2800" dirty="0" smtClean="0">
                <a:solidFill>
                  <a:srgbClr val="186674"/>
                </a:solidFill>
              </a:rPr>
              <a:t> </a:t>
            </a:r>
            <a:r>
              <a:rPr lang="en-US" sz="2800" dirty="0" err="1" smtClean="0">
                <a:solidFill>
                  <a:srgbClr val="186674"/>
                </a:solidFill>
              </a:rPr>
              <a:t>Keras</a:t>
            </a:r>
            <a:endParaRPr lang="en-US" sz="2800" dirty="0" smtClean="0">
              <a:solidFill>
                <a:srgbClr val="186674"/>
              </a:solidFill>
            </a:endParaRPr>
          </a:p>
          <a:p>
            <a:pPr lvl="1"/>
            <a:r>
              <a:rPr lang="en-US" sz="2400" dirty="0" smtClean="0">
                <a:solidFill>
                  <a:schemeClr val="tx1"/>
                </a:solidFill>
              </a:rPr>
              <a:t>Input data using </a:t>
            </a:r>
            <a:r>
              <a:rPr lang="en-US" sz="2400" dirty="0" err="1" smtClean="0">
                <a:solidFill>
                  <a:schemeClr val="tx1"/>
                </a:solidFill>
              </a:rPr>
              <a:t>tensorflow</a:t>
            </a:r>
            <a:r>
              <a:rPr lang="en-US" sz="2400" dirty="0" smtClean="0">
                <a:solidFill>
                  <a:schemeClr val="tx1"/>
                </a:solidFill>
              </a:rPr>
              <a:t> dataset (</a:t>
            </a:r>
            <a:r>
              <a:rPr lang="en-US" sz="2400" dirty="0" err="1" smtClean="0">
                <a:solidFill>
                  <a:schemeClr val="tx1"/>
                </a:solidFill>
              </a:rPr>
              <a:t>tfds</a:t>
            </a:r>
            <a:r>
              <a:rPr lang="en-US" sz="2400" dirty="0" smtClean="0">
                <a:solidFill>
                  <a:schemeClr val="tx1"/>
                </a:solidFill>
              </a:rPr>
              <a:t>)</a:t>
            </a:r>
            <a:endParaRPr lang="en-US" sz="2400" dirty="0">
              <a:solidFill>
                <a:schemeClr val="tx1"/>
              </a:solidFill>
            </a:endParaRP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Specify input, hidden, and output layers in the DNN architecture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Review and visualize the final DNN shape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Train the model locally and visualize the loss curves</a:t>
            </a:r>
          </a:p>
          <a:p>
            <a:endParaRPr lang="en-US" sz="2800" dirty="0" smtClean="0">
              <a:solidFill>
                <a:srgbClr val="186674"/>
              </a:solidFill>
            </a:endParaRPr>
          </a:p>
          <a:p>
            <a:pPr marL="0" indent="0">
              <a:buNone/>
            </a:pPr>
            <a:endParaRPr lang="en-US" sz="2800" dirty="0" smtClean="0">
              <a:solidFill>
                <a:srgbClr val="186674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186674"/>
                </a:solidFill>
              </a:rPr>
              <a:t>	</a:t>
            </a:r>
            <a:r>
              <a:rPr lang="en-US" sz="2800" dirty="0" smtClean="0">
                <a:solidFill>
                  <a:srgbClr val="186674"/>
                </a:solidFill>
              </a:rPr>
              <a:t>		</a:t>
            </a:r>
          </a:p>
          <a:p>
            <a:endParaRPr lang="en-US" dirty="0" smtClean="0">
              <a:solidFill>
                <a:srgbClr val="186674"/>
              </a:solidFill>
            </a:endParaRPr>
          </a:p>
          <a:p>
            <a:endParaRPr lang="en-US" dirty="0" smtClean="0">
              <a:solidFill>
                <a:srgbClr val="186674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kern="1200" baseline="0">
                <a:solidFill>
                  <a:srgbClr val="FFFFFF"/>
                </a:solidFill>
                <a:latin typeface="Abhaya"/>
                <a:ea typeface="+mj-ea"/>
                <a:cs typeface="Abhaya"/>
              </a:defRPr>
            </a:lvl1pPr>
          </a:lstStyle>
          <a:p>
            <a:r>
              <a:rPr lang="en-US" smtClean="0"/>
              <a:t>Intro..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270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kern="1200" baseline="0">
                <a:solidFill>
                  <a:srgbClr val="FFFFFF"/>
                </a:solidFill>
                <a:latin typeface="Abhaya"/>
                <a:ea typeface="+mj-ea"/>
                <a:cs typeface="Abhaya"/>
              </a:defRPr>
            </a:lvl1pPr>
          </a:lstStyle>
          <a:p>
            <a:r>
              <a:rPr lang="en-US" dirty="0" smtClean="0">
                <a:solidFill>
                  <a:srgbClr val="186674"/>
                </a:solidFill>
              </a:rPr>
              <a:t>Learning outcome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89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Pandas 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Import pandas as </a:t>
            </a:r>
            <a:r>
              <a:rPr lang="en-US" dirty="0" err="1" smtClean="0"/>
              <a:t>pd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 err="1" smtClean="0"/>
              <a:t>df</a:t>
            </a:r>
            <a:r>
              <a:rPr lang="en-US" dirty="0" smtClean="0"/>
              <a:t> = </a:t>
            </a:r>
            <a:r>
              <a:rPr lang="en-US" dirty="0" err="1" smtClean="0"/>
              <a:t>pd.read_csv</a:t>
            </a:r>
            <a:r>
              <a:rPr lang="en-US" dirty="0" smtClean="0"/>
              <a:t> (for </a:t>
            </a:r>
            <a:r>
              <a:rPr lang="en-US" dirty="0"/>
              <a:t>r</a:t>
            </a:r>
            <a:r>
              <a:rPr lang="en-US" dirty="0" smtClean="0"/>
              <a:t>eading a file)</a:t>
            </a:r>
          </a:p>
          <a:p>
            <a:r>
              <a:rPr lang="en-US" dirty="0" err="1" smtClean="0"/>
              <a:t>df.to_csv</a:t>
            </a:r>
            <a:r>
              <a:rPr lang="en-US" sz="1600" dirty="0" smtClean="0"/>
              <a:t>(</a:t>
            </a:r>
            <a:r>
              <a:rPr lang="en-US" sz="1600" dirty="0" err="1" smtClean="0"/>
              <a:t>r'Path</a:t>
            </a:r>
            <a:r>
              <a:rPr lang="en-US" sz="1600" dirty="0" smtClean="0"/>
              <a:t> where you want to store the exported CSV file\File </a:t>
            </a:r>
            <a:r>
              <a:rPr lang="en-US" sz="1600" dirty="0" err="1" smtClean="0"/>
              <a:t>Name.csv</a:t>
            </a:r>
            <a:r>
              <a:rPr lang="en-US" sz="1600" dirty="0" smtClean="0"/>
              <a:t>’) for Saving a file 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f.head</a:t>
            </a:r>
            <a:r>
              <a:rPr lang="en-US" dirty="0" smtClean="0"/>
              <a:t>() </a:t>
            </a:r>
            <a:r>
              <a:rPr lang="en-US" sz="1800" dirty="0" smtClean="0"/>
              <a:t>View the first few lines of file 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f.describe</a:t>
            </a:r>
            <a:r>
              <a:rPr lang="en-US" dirty="0" smtClean="0"/>
              <a:t> </a:t>
            </a:r>
            <a:r>
              <a:rPr lang="en-US" sz="1800" dirty="0" smtClean="0"/>
              <a:t>Find the count, mean, min, max, STD</a:t>
            </a:r>
          </a:p>
          <a:p>
            <a:r>
              <a:rPr lang="en-US" dirty="0" err="1" smtClean="0"/>
              <a:t>df.corr</a:t>
            </a:r>
            <a:r>
              <a:rPr lang="en-US" dirty="0" smtClean="0"/>
              <a:t>() correlation</a:t>
            </a:r>
          </a:p>
          <a:p>
            <a:r>
              <a:rPr lang="en-US" dirty="0" err="1" smtClean="0"/>
              <a:t>df.columns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df.shape</a:t>
            </a:r>
            <a:endParaRPr lang="en-US" dirty="0" smtClean="0"/>
          </a:p>
          <a:p>
            <a:r>
              <a:rPr lang="en-US" dirty="0" err="1" smtClean="0"/>
              <a:t>Df.dtypes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873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805" y="546657"/>
            <a:ext cx="8120997" cy="1037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Build the Model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 w="76200" cmpd="sng">
            <a:gradFill flip="none" rotWithShape="1">
              <a:gsLst>
                <a:gs pos="98000">
                  <a:schemeClr val="accent6">
                    <a:lumMod val="75000"/>
                  </a:schemeClr>
                </a:gs>
                <a:gs pos="0">
                  <a:prstClr val="white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The steps to building and using a model are:</a:t>
            </a:r>
          </a:p>
          <a:p>
            <a:endParaRPr lang="en-US" dirty="0"/>
          </a:p>
          <a:p>
            <a:r>
              <a:rPr lang="en-US" dirty="0">
                <a:solidFill>
                  <a:srgbClr val="FF6600"/>
                </a:solidFill>
              </a:rPr>
              <a:t>Define: </a:t>
            </a:r>
            <a:r>
              <a:rPr lang="en-US" dirty="0"/>
              <a:t>What type of model will it be? A decision tree? </a:t>
            </a:r>
            <a:r>
              <a:rPr lang="en-US" dirty="0" smtClean="0"/>
              <a:t>A regression model , a classification. </a:t>
            </a:r>
            <a:endParaRPr lang="en-US" dirty="0"/>
          </a:p>
          <a:p>
            <a:r>
              <a:rPr lang="en-US" dirty="0">
                <a:solidFill>
                  <a:srgbClr val="FF6600"/>
                </a:solidFill>
              </a:rPr>
              <a:t>Fit: </a:t>
            </a:r>
            <a:r>
              <a:rPr lang="en-US" dirty="0"/>
              <a:t>Capture patterns from provided data. This is the heart of modeling.</a:t>
            </a:r>
          </a:p>
          <a:p>
            <a:r>
              <a:rPr lang="en-US" dirty="0">
                <a:solidFill>
                  <a:srgbClr val="FF6600"/>
                </a:solidFill>
              </a:rPr>
              <a:t>Predict: </a:t>
            </a:r>
            <a:r>
              <a:rPr lang="en-US" dirty="0"/>
              <a:t>Just what it sounds like</a:t>
            </a:r>
          </a:p>
          <a:p>
            <a:r>
              <a:rPr lang="en-US" dirty="0">
                <a:solidFill>
                  <a:srgbClr val="FF6600"/>
                </a:solidFill>
              </a:rPr>
              <a:t>Evaluate: </a:t>
            </a:r>
            <a:r>
              <a:rPr lang="en-US" dirty="0"/>
              <a:t>Determine how accurate the model's predictions are.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936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Scikit</a:t>
            </a:r>
            <a:r>
              <a:rPr lang="en-US" dirty="0" smtClean="0"/>
              <a:t> learn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scikit</a:t>
            </a:r>
            <a:r>
              <a:rPr lang="en-US" dirty="0"/>
              <a:t>-learn (abbreviated </a:t>
            </a:r>
            <a:r>
              <a:rPr lang="en-US" dirty="0" err="1"/>
              <a:t>sklearn</a:t>
            </a:r>
            <a:r>
              <a:rPr lang="en-US" dirty="0"/>
              <a:t>) is a high-level machine learning library containing:</a:t>
            </a:r>
          </a:p>
          <a:p>
            <a:endParaRPr lang="en-US" dirty="0"/>
          </a:p>
          <a:p>
            <a:pPr lvl="1"/>
            <a:r>
              <a:rPr lang="en-US" dirty="0"/>
              <a:t>machine learning algorithms</a:t>
            </a:r>
          </a:p>
          <a:p>
            <a:pPr lvl="1"/>
            <a:r>
              <a:rPr lang="en-US" dirty="0"/>
              <a:t>example datasets</a:t>
            </a:r>
          </a:p>
          <a:p>
            <a:pPr lvl="1"/>
            <a:r>
              <a:rPr lang="en-US" dirty="0"/>
              <a:t>data pre-processing &amp; pipelines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952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pic>
        <p:nvPicPr>
          <p:cNvPr id="8" name="Picture 7" descr="Screen Shot 2020-12-12 at 3.08.15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1" t="21981" r="11666" b="12185"/>
          <a:stretch/>
        </p:blipFill>
        <p:spPr>
          <a:xfrm>
            <a:off x="1102962" y="1796395"/>
            <a:ext cx="6974284" cy="3762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138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5" r="9587"/>
          <a:stretch/>
        </p:blipFill>
        <p:spPr>
          <a:xfrm>
            <a:off x="457202" y="1600201"/>
            <a:ext cx="7452931" cy="4525963"/>
          </a:xfrm>
        </p:spPr>
      </p:pic>
    </p:spTree>
    <p:extLst>
      <p:ext uri="{BB962C8B-B14F-4D97-AF65-F5344CB8AC3E}">
        <p14:creationId xmlns:p14="http://schemas.microsoft.com/office/powerpoint/2010/main" val="3687224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bhaya li"/>
                <a:cs typeface="Abhaya li"/>
              </a:rPr>
              <a:t>Regression Algorithm</a:t>
            </a:r>
            <a:endParaRPr lang="en-US" dirty="0">
              <a:latin typeface="Abhaya li"/>
              <a:cs typeface="Abhaya l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Ordinal Regression</a:t>
            </a:r>
          </a:p>
          <a:p>
            <a:r>
              <a:rPr lang="en-US" dirty="0" smtClean="0"/>
              <a:t>Poisson Regression</a:t>
            </a:r>
          </a:p>
          <a:p>
            <a:r>
              <a:rPr lang="en-US" dirty="0" smtClean="0"/>
              <a:t>Linear, polynomial, Lasso, Stepwise, Ridge Regression</a:t>
            </a:r>
          </a:p>
          <a:p>
            <a:r>
              <a:rPr lang="en-US" dirty="0" smtClean="0"/>
              <a:t>Bayesian </a:t>
            </a:r>
            <a:r>
              <a:rPr lang="en-US" dirty="0"/>
              <a:t>N</a:t>
            </a:r>
            <a:r>
              <a:rPr lang="en-US" dirty="0" smtClean="0"/>
              <a:t>etwork Regression</a:t>
            </a:r>
          </a:p>
          <a:p>
            <a:r>
              <a:rPr lang="en-US" dirty="0" smtClean="0"/>
              <a:t>Neural Network Regression</a:t>
            </a:r>
          </a:p>
          <a:p>
            <a:r>
              <a:rPr lang="en-US" dirty="0" smtClean="0"/>
              <a:t>Decision Forest Regression</a:t>
            </a:r>
          </a:p>
          <a:p>
            <a:r>
              <a:rPr lang="en-US" dirty="0" smtClean="0"/>
              <a:t>Boosted Decision Tree Regression </a:t>
            </a:r>
          </a:p>
          <a:p>
            <a:r>
              <a:rPr lang="en-US" dirty="0" smtClean="0"/>
              <a:t>K-nearest neighbors (KNN)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7657197" y="2955089"/>
            <a:ext cx="892710" cy="1"/>
          </a:xfrm>
          <a:prstGeom prst="straightConnector1">
            <a:avLst/>
          </a:prstGeom>
          <a:ln w="76200" cmpd="sng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85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Preparation for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Assumption</a:t>
            </a:r>
          </a:p>
          <a:p>
            <a:r>
              <a:rPr lang="en-US" dirty="0" smtClean="0"/>
              <a:t>Remove Noise </a:t>
            </a:r>
          </a:p>
          <a:p>
            <a:r>
              <a:rPr lang="en-US" dirty="0" smtClean="0"/>
              <a:t>Feature Engineering</a:t>
            </a:r>
          </a:p>
          <a:p>
            <a:r>
              <a:rPr lang="en-US" dirty="0" smtClean="0"/>
              <a:t>Remove </a:t>
            </a:r>
            <a:r>
              <a:rPr lang="en-US" dirty="0" err="1" smtClean="0"/>
              <a:t>Collinearity</a:t>
            </a:r>
            <a:endParaRPr lang="en-US" dirty="0" smtClean="0"/>
          </a:p>
          <a:p>
            <a:r>
              <a:rPr lang="en-US" dirty="0" smtClean="0"/>
              <a:t>Rescale Input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676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805" y="546657"/>
            <a:ext cx="8120997" cy="1037075"/>
          </a:xfrm>
        </p:spPr>
        <p:txBody>
          <a:bodyPr>
            <a:noAutofit/>
          </a:bodyPr>
          <a:lstStyle/>
          <a:p>
            <a:r>
              <a:rPr lang="en-US" sz="3600" dirty="0" smtClean="0"/>
              <a:t>Model Evaluation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 w="76200" cmpd="sng">
            <a:gradFill flip="none" rotWithShape="1">
              <a:gsLst>
                <a:gs pos="98000">
                  <a:schemeClr val="accent6">
                    <a:lumMod val="75000"/>
                  </a:schemeClr>
                </a:gs>
                <a:gs pos="0">
                  <a:prstClr val="white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Regression </a:t>
            </a:r>
            <a:r>
              <a:rPr lang="en-US" dirty="0"/>
              <a:t>Evaluation Metrics</a:t>
            </a:r>
            <a:endParaRPr lang="en-US" dirty="0" smtClean="0"/>
          </a:p>
          <a:p>
            <a:r>
              <a:rPr lang="en-US" dirty="0"/>
              <a:t>Mean Squared Error (MSE)</a:t>
            </a:r>
            <a:r>
              <a:rPr lang="en-US" dirty="0" smtClean="0"/>
              <a:t>,</a:t>
            </a:r>
          </a:p>
          <a:p>
            <a:r>
              <a:rPr lang="en-US" dirty="0" smtClean="0"/>
              <a:t>Root </a:t>
            </a:r>
            <a:r>
              <a:rPr lang="en-US" dirty="0"/>
              <a:t>Mean Square Error (RMSE) &amp; </a:t>
            </a:r>
            <a:endParaRPr lang="en-US" dirty="0" smtClean="0"/>
          </a:p>
          <a:p>
            <a:r>
              <a:rPr lang="en-US" dirty="0" smtClean="0"/>
              <a:t>Mean </a:t>
            </a:r>
            <a:r>
              <a:rPr lang="en-US" dirty="0"/>
              <a:t>Absolute Error (MAE</a:t>
            </a:r>
            <a:r>
              <a:rPr lang="en-US" dirty="0" smtClean="0"/>
              <a:t>)</a:t>
            </a:r>
          </a:p>
          <a:p>
            <a:r>
              <a:rPr lang="en-US" dirty="0"/>
              <a:t>R-squared (Coefficient of Determination)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288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courses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7805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3000" dirty="0" smtClean="0"/>
              <a:t>https://www.kaggle.com/learn/overview</a:t>
            </a:r>
          </a:p>
          <a:p>
            <a:r>
              <a:rPr lang="en-US" sz="3000" dirty="0" smtClean="0"/>
              <a:t>https://</a:t>
            </a:r>
            <a:r>
              <a:rPr lang="en-US" sz="3000" dirty="0" err="1" smtClean="0"/>
              <a:t>developers.google.com</a:t>
            </a:r>
            <a:r>
              <a:rPr lang="en-US" sz="3000" dirty="0" smtClean="0"/>
              <a:t>/machine-learning/crash-course</a:t>
            </a:r>
          </a:p>
          <a:p>
            <a:r>
              <a:rPr lang="en-US" sz="3000" dirty="0" err="1" smtClean="0"/>
              <a:t>Andreww</a:t>
            </a:r>
            <a:r>
              <a:rPr lang="en-US" sz="3000" dirty="0" smtClean="0"/>
              <a:t> Ng’s Machine learning course</a:t>
            </a:r>
          </a:p>
          <a:p>
            <a:r>
              <a:rPr lang="en-US" sz="3000" dirty="0" smtClean="0">
                <a:solidFill>
                  <a:srgbClr val="E46C0A"/>
                </a:solidFill>
              </a:rPr>
              <a:t>IBM Data Science Professional Certificate (PAID)</a:t>
            </a:r>
          </a:p>
          <a:p>
            <a:r>
              <a:rPr lang="en-US" sz="3000" dirty="0" smtClean="0"/>
              <a:t>Machine Learning with </a:t>
            </a:r>
            <a:r>
              <a:rPr lang="en-US" sz="3000" dirty="0" err="1" smtClean="0"/>
              <a:t>TensorFlow</a:t>
            </a:r>
            <a:r>
              <a:rPr lang="en-US" sz="3000" dirty="0" smtClean="0"/>
              <a:t> on Google Cloud Platform Specialization</a:t>
            </a:r>
            <a:endParaRPr lang="en-US" sz="3000" dirty="0" smtClean="0">
              <a:solidFill>
                <a:srgbClr val="E46C0A"/>
              </a:solidFill>
            </a:endParaRPr>
          </a:p>
          <a:p>
            <a:r>
              <a:rPr lang="en-US" sz="3000" dirty="0" smtClean="0"/>
              <a:t>Machine Learning Data Science Course (Harvard University)</a:t>
            </a:r>
          </a:p>
          <a:p>
            <a:r>
              <a:rPr lang="en-US" sz="3000" dirty="0" err="1" smtClean="0"/>
              <a:t>Fast.ai</a:t>
            </a:r>
            <a:r>
              <a:rPr lang="en-US" sz="3000" dirty="0" smtClean="0"/>
              <a:t> course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>
              <a:solidFill>
                <a:srgbClr val="E46C0A"/>
              </a:solidFill>
            </a:endParaRPr>
          </a:p>
          <a:p>
            <a:endParaRPr lang="en-US" dirty="0" smtClean="0">
              <a:solidFill>
                <a:srgbClr val="E46C0A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72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Courses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6271982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Pandas for Data Analysis</a:t>
            </a:r>
          </a:p>
          <a:p>
            <a:r>
              <a:rPr lang="en-US" dirty="0" smtClean="0"/>
              <a:t>SQL Basics for Data Science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23332" y="3336451"/>
            <a:ext cx="4347091" cy="1107996"/>
          </a:xfrm>
          <a:prstGeom prst="rect">
            <a:avLst/>
          </a:prstGeom>
          <a:ln>
            <a:solidFill>
              <a:srgbClr val="FFFFFF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FFFF"/>
                </a:solidFill>
              </a:rPr>
              <a:t>Complete a project and add to your </a:t>
            </a:r>
            <a:r>
              <a:rPr lang="en-US" sz="2400" b="1" dirty="0" err="1" smtClean="0">
                <a:solidFill>
                  <a:srgbClr val="FFFFFF"/>
                </a:solidFill>
              </a:rPr>
              <a:t>Github</a:t>
            </a:r>
            <a:r>
              <a:rPr lang="en-US" sz="2400" b="1" dirty="0" smtClean="0">
                <a:solidFill>
                  <a:srgbClr val="FFFFFF"/>
                </a:solidFill>
              </a:rPr>
              <a:t> portfolio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4236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5103" y="1879600"/>
            <a:ext cx="8723426" cy="294719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353356" y="49319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kern="1200" baseline="0">
                <a:solidFill>
                  <a:srgbClr val="FFFFFF"/>
                </a:solidFill>
                <a:latin typeface="Abhaya"/>
                <a:ea typeface="+mj-ea"/>
                <a:cs typeface="Abhaya"/>
              </a:defRPr>
            </a:lvl1pPr>
          </a:lstStyle>
          <a:p>
            <a:r>
              <a:rPr lang="en-US" dirty="0" smtClean="0">
                <a:solidFill>
                  <a:srgbClr val="186674"/>
                </a:solidFill>
              </a:rPr>
              <a:t>Learning outcome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91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for Data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627198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Getting Started with pandas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92563" y="2310557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Package Overview</a:t>
            </a:r>
          </a:p>
          <a:p>
            <a:r>
              <a:rPr lang="en-US" dirty="0">
                <a:solidFill>
                  <a:srgbClr val="FFFFFF"/>
                </a:solidFill>
              </a:rPr>
              <a:t>Exploring panda</a:t>
            </a:r>
          </a:p>
          <a:p>
            <a:r>
              <a:rPr lang="en-US" dirty="0">
                <a:solidFill>
                  <a:srgbClr val="FFFFFF"/>
                </a:solidFill>
              </a:rPr>
              <a:t>Essential Basic Functionality</a:t>
            </a:r>
          </a:p>
          <a:p>
            <a:r>
              <a:rPr lang="en-US" dirty="0">
                <a:solidFill>
                  <a:srgbClr val="FFFFFF"/>
                </a:solidFill>
              </a:rPr>
              <a:t>Introduction to Data Structures</a:t>
            </a:r>
          </a:p>
          <a:p>
            <a:r>
              <a:rPr lang="en-US" dirty="0">
                <a:solidFill>
                  <a:srgbClr val="FFFFFF"/>
                </a:solidFill>
              </a:rPr>
              <a:t>Comparison with Other Tools</a:t>
            </a:r>
          </a:p>
          <a:p>
            <a:r>
              <a:rPr lang="en-US" dirty="0">
                <a:solidFill>
                  <a:srgbClr val="FFFFFF"/>
                </a:solidFill>
              </a:rPr>
              <a:t>User Guide</a:t>
            </a:r>
          </a:p>
        </p:txBody>
      </p:sp>
    </p:spTree>
    <p:extLst>
      <p:ext uri="{BB962C8B-B14F-4D97-AF65-F5344CB8AC3E}">
        <p14:creationId xmlns:p14="http://schemas.microsoft.com/office/powerpoint/2010/main" val="3284426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Courses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6271982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Pandas for Data Analysis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92563" y="2310556"/>
            <a:ext cx="45720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FFFFFF"/>
                </a:solidFill>
              </a:rPr>
              <a:t>Getting Started with pandas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Package Overview</a:t>
            </a:r>
          </a:p>
          <a:p>
            <a:r>
              <a:rPr lang="en-US" dirty="0">
                <a:solidFill>
                  <a:srgbClr val="FFFFFF"/>
                </a:solidFill>
              </a:rPr>
              <a:t>Exploring panda</a:t>
            </a:r>
          </a:p>
          <a:p>
            <a:r>
              <a:rPr lang="en-US" dirty="0">
                <a:solidFill>
                  <a:srgbClr val="FFFFFF"/>
                </a:solidFill>
              </a:rPr>
              <a:t>Essential Basic Functionality</a:t>
            </a:r>
          </a:p>
          <a:p>
            <a:r>
              <a:rPr lang="en-US" dirty="0">
                <a:solidFill>
                  <a:srgbClr val="FFFFFF"/>
                </a:solidFill>
              </a:rPr>
              <a:t>Introduction to Data Structures</a:t>
            </a:r>
          </a:p>
          <a:p>
            <a:r>
              <a:rPr lang="en-US" dirty="0">
                <a:solidFill>
                  <a:srgbClr val="FFFFFF"/>
                </a:solidFill>
              </a:rPr>
              <a:t>Comparison with Other </a:t>
            </a:r>
            <a:r>
              <a:rPr lang="en-US" dirty="0" smtClean="0">
                <a:solidFill>
                  <a:srgbClr val="FFFFFF"/>
                </a:solidFill>
              </a:rPr>
              <a:t>Tools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139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 for Data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4909" y="1849548"/>
            <a:ext cx="4572000" cy="489364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User Guide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Indexing </a:t>
            </a:r>
            <a:r>
              <a:rPr lang="en-US" dirty="0">
                <a:solidFill>
                  <a:schemeClr val="bg1"/>
                </a:solidFill>
              </a:rPr>
              <a:t>and Selecting Data</a:t>
            </a:r>
          </a:p>
          <a:p>
            <a:r>
              <a:rPr lang="en-US" dirty="0" err="1">
                <a:solidFill>
                  <a:schemeClr val="bg1"/>
                </a:solidFill>
              </a:rPr>
              <a:t>MultiIndex</a:t>
            </a:r>
            <a:r>
              <a:rPr lang="en-US" dirty="0">
                <a:solidFill>
                  <a:schemeClr val="bg1"/>
                </a:solidFill>
              </a:rPr>
              <a:t>/Advanced Indexing</a:t>
            </a:r>
          </a:p>
          <a:p>
            <a:r>
              <a:rPr lang="en-US" dirty="0">
                <a:solidFill>
                  <a:schemeClr val="bg1"/>
                </a:solidFill>
              </a:rPr>
              <a:t>Merge, Join, and Concatenate</a:t>
            </a:r>
          </a:p>
          <a:p>
            <a:r>
              <a:rPr lang="en-US" dirty="0">
                <a:solidFill>
                  <a:schemeClr val="bg1"/>
                </a:solidFill>
              </a:rPr>
              <a:t>Reshaping and Pivot Tables</a:t>
            </a:r>
          </a:p>
          <a:p>
            <a:r>
              <a:rPr lang="en-US" dirty="0">
                <a:solidFill>
                  <a:schemeClr val="bg1"/>
                </a:solidFill>
              </a:rPr>
              <a:t>Working with Text Data, Missing Data, and Categorical Data</a:t>
            </a:r>
          </a:p>
          <a:p>
            <a:r>
              <a:rPr lang="en-US" dirty="0" err="1">
                <a:solidFill>
                  <a:schemeClr val="bg1"/>
                </a:solidFill>
              </a:rPr>
              <a:t>Nullable</a:t>
            </a:r>
            <a:r>
              <a:rPr lang="en-US" dirty="0">
                <a:solidFill>
                  <a:schemeClr val="bg1"/>
                </a:solidFill>
              </a:rPr>
              <a:t> Integer Data Type</a:t>
            </a:r>
          </a:p>
          <a:p>
            <a:r>
              <a:rPr lang="en-US" dirty="0" err="1">
                <a:solidFill>
                  <a:schemeClr val="bg1"/>
                </a:solidFill>
              </a:rPr>
              <a:t>Visualisations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Computational Tools</a:t>
            </a:r>
          </a:p>
          <a:p>
            <a:r>
              <a:rPr lang="en-US" dirty="0">
                <a:solidFill>
                  <a:schemeClr val="bg1"/>
                </a:solidFill>
              </a:rPr>
              <a:t>Group By: Split-Apply-Combine</a:t>
            </a:r>
          </a:p>
          <a:p>
            <a:r>
              <a:rPr lang="en-US" dirty="0">
                <a:solidFill>
                  <a:schemeClr val="bg1"/>
                </a:solidFill>
              </a:rPr>
              <a:t>Time Series and Time Deltas</a:t>
            </a:r>
          </a:p>
          <a:p>
            <a:r>
              <a:rPr lang="en-US" dirty="0" err="1">
                <a:solidFill>
                  <a:schemeClr val="bg1"/>
                </a:solidFill>
              </a:rPr>
              <a:t>Stylings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Options and Settings</a:t>
            </a:r>
          </a:p>
          <a:p>
            <a:r>
              <a:rPr lang="en-US" dirty="0">
                <a:solidFill>
                  <a:schemeClr val="bg1"/>
                </a:solidFill>
              </a:rPr>
              <a:t>Enhancing Performance</a:t>
            </a:r>
          </a:p>
          <a:p>
            <a:r>
              <a:rPr lang="en-US" dirty="0">
                <a:solidFill>
                  <a:schemeClr val="bg1"/>
                </a:solidFill>
              </a:rPr>
              <a:t>Sparse Data Structures</a:t>
            </a:r>
          </a:p>
          <a:p>
            <a:r>
              <a:rPr lang="en-US" dirty="0">
                <a:solidFill>
                  <a:schemeClr val="bg1"/>
                </a:solidFill>
              </a:rPr>
              <a:t>pandas Ecosystem</a:t>
            </a:r>
          </a:p>
        </p:txBody>
      </p:sp>
      <p:sp>
        <p:nvSpPr>
          <p:cNvPr id="7" name="Rectangle 6"/>
          <p:cNvSpPr/>
          <p:nvPr/>
        </p:nvSpPr>
        <p:spPr>
          <a:xfrm>
            <a:off x="4796910" y="3336451"/>
            <a:ext cx="4347091" cy="1569660"/>
          </a:xfrm>
          <a:prstGeom prst="rect">
            <a:avLst/>
          </a:prstGeom>
          <a:ln>
            <a:solidFill>
              <a:srgbClr val="FFFFFF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FF"/>
                </a:solidFill>
              </a:rPr>
              <a:t>Statistics and Machine Learning</a:t>
            </a:r>
          </a:p>
          <a:p>
            <a:r>
              <a:rPr lang="en-US" dirty="0" err="1">
                <a:solidFill>
                  <a:srgbClr val="FFFFFF"/>
                </a:solidFill>
              </a:rPr>
              <a:t>Visualisation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IDE</a:t>
            </a:r>
          </a:p>
          <a:p>
            <a:r>
              <a:rPr lang="en-US" dirty="0">
                <a:solidFill>
                  <a:srgbClr val="FFFFFF"/>
                </a:solidFill>
              </a:rPr>
              <a:t>Data Validation</a:t>
            </a:r>
          </a:p>
          <a:p>
            <a:r>
              <a:rPr lang="en-US" dirty="0">
                <a:solidFill>
                  <a:srgbClr val="FFFFFF"/>
                </a:solidFill>
              </a:rPr>
              <a:t>Extension Data Types</a:t>
            </a:r>
          </a:p>
        </p:txBody>
      </p:sp>
    </p:spTree>
    <p:extLst>
      <p:ext uri="{BB962C8B-B14F-4D97-AF65-F5344CB8AC3E}">
        <p14:creationId xmlns:p14="http://schemas.microsoft.com/office/powerpoint/2010/main" val="241715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Engineering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Feature extraction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282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212;p24"/>
          <p:cNvSpPr/>
          <p:nvPr/>
        </p:nvSpPr>
        <p:spPr>
          <a:xfrm>
            <a:off x="4322719" y="1356911"/>
            <a:ext cx="4307124" cy="3990240"/>
          </a:xfrm>
          <a:prstGeom prst="roundRect">
            <a:avLst>
              <a:gd name="adj" fmla="val 5414"/>
            </a:avLst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100000">
                <a:srgbClr val="FFD78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  <a:buFont typeface="Arial"/>
              <a:buNone/>
            </a:pPr>
            <a:endParaRPr sz="14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" name="Google Shape;214;p24"/>
          <p:cNvSpPr txBox="1"/>
          <p:nvPr/>
        </p:nvSpPr>
        <p:spPr>
          <a:xfrm>
            <a:off x="3885067" y="313343"/>
            <a:ext cx="416544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Home    Courses    Blog</a:t>
            </a: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6" name="Google Shape;193;p24"/>
          <p:cNvSpPr txBox="1"/>
          <p:nvPr/>
        </p:nvSpPr>
        <p:spPr>
          <a:xfrm>
            <a:off x="301225" y="3185833"/>
            <a:ext cx="3364174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defPPr>
              <a:defRPr lang="en-US"/>
            </a:defPPr>
            <a:lvl1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2000">
                <a:latin typeface="Source Sans Pro Black"/>
                <a:ea typeface="Source Sans Pro Black"/>
                <a:cs typeface="Source Sans Pro Black"/>
              </a:defRPr>
            </a:lvl1pPr>
          </a:lstStyle>
          <a:p>
            <a:r>
              <a:rPr lang="en-GB" sz="4000" dirty="0" smtClean="0">
                <a:sym typeface="Source Sans Pro Black"/>
              </a:rPr>
              <a:t>We help you launch your data science career</a:t>
            </a:r>
            <a:endParaRPr sz="4000" dirty="0">
              <a:sym typeface="Source Sans Pro Black"/>
            </a:endParaRPr>
          </a:p>
          <a:p>
            <a:endParaRPr sz="4000" dirty="0">
              <a:sym typeface="Source Sans Pro Black"/>
            </a:endParaRPr>
          </a:p>
        </p:txBody>
      </p:sp>
      <p:sp>
        <p:nvSpPr>
          <p:cNvPr id="4" name="Down Arrow 3"/>
          <p:cNvSpPr/>
          <p:nvPr/>
        </p:nvSpPr>
        <p:spPr>
          <a:xfrm>
            <a:off x="1481756" y="5621472"/>
            <a:ext cx="684000" cy="1225389"/>
          </a:xfrm>
          <a:prstGeom prst="downArrow">
            <a:avLst/>
          </a:prstGeom>
          <a:solidFill>
            <a:srgbClr val="2121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Learn More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Google Shape;214;p24"/>
          <p:cNvSpPr txBox="1"/>
          <p:nvPr/>
        </p:nvSpPr>
        <p:spPr>
          <a:xfrm>
            <a:off x="298955" y="162894"/>
            <a:ext cx="2319189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b="1" i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Flourishing</a:t>
            </a:r>
            <a:r>
              <a:rPr lang="en-GB" sz="2000" b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 </a:t>
            </a:r>
            <a:r>
              <a:rPr lang="en-GB" sz="2000" b="1" i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Life</a:t>
            </a:r>
            <a:endParaRPr sz="1400" b="1" i="1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pic>
        <p:nvPicPr>
          <p:cNvPr id="7" name="Eye And Chemical Data 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12511" y="1826943"/>
            <a:ext cx="4317332" cy="2428499"/>
          </a:xfrm>
          <a:prstGeom prst="rect">
            <a:avLst/>
          </a:prstGeom>
        </p:spPr>
      </p:pic>
      <p:sp>
        <p:nvSpPr>
          <p:cNvPr id="13" name="Google Shape;214;p24"/>
          <p:cNvSpPr txBox="1"/>
          <p:nvPr/>
        </p:nvSpPr>
        <p:spPr>
          <a:xfrm>
            <a:off x="7497913" y="465743"/>
            <a:ext cx="1426052" cy="302851"/>
          </a:xfrm>
          <a:prstGeom prst="rect">
            <a:avLst/>
          </a:prstGeom>
          <a:solidFill>
            <a:srgbClr val="14556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600" dirty="0" smtClean="0">
                <a:solidFill>
                  <a:schemeClr val="bg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Get Started</a:t>
            </a:r>
            <a:endParaRPr sz="1600" dirty="0">
              <a:solidFill>
                <a:schemeClr val="bg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</p:spTree>
    <p:extLst>
      <p:ext uri="{BB962C8B-B14F-4D97-AF65-F5344CB8AC3E}">
        <p14:creationId xmlns:p14="http://schemas.microsoft.com/office/powerpoint/2010/main" val="245725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808962" y="1238945"/>
            <a:ext cx="5636411" cy="5655676"/>
            <a:chOff x="1484309" y="580159"/>
            <a:chExt cx="5636411" cy="5655676"/>
          </a:xfrm>
        </p:grpSpPr>
        <p:sp>
          <p:nvSpPr>
            <p:cNvPr id="30" name="Google Shape;212;p24"/>
            <p:cNvSpPr/>
            <p:nvPr/>
          </p:nvSpPr>
          <p:spPr>
            <a:xfrm>
              <a:off x="1529978" y="2473699"/>
              <a:ext cx="1800000" cy="1800000"/>
            </a:xfrm>
            <a:prstGeom prst="roundRect">
              <a:avLst>
                <a:gd name="adj" fmla="val 5414"/>
              </a:avLst>
            </a:prstGeom>
            <a:gradFill>
              <a:gsLst>
                <a:gs pos="0">
                  <a:schemeClr val="accent6">
                    <a:lumMod val="20000"/>
                    <a:lumOff val="80000"/>
                  </a:schemeClr>
                </a:gs>
                <a:gs pos="100000">
                  <a:srgbClr val="FFD78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  <a:buFont typeface="Arial"/>
                <a:buNone/>
              </a:pPr>
              <a:endPara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" name="Google Shape;186;p24"/>
            <p:cNvSpPr/>
            <p:nvPr/>
          </p:nvSpPr>
          <p:spPr>
            <a:xfrm>
              <a:off x="3411344" y="616779"/>
              <a:ext cx="1800000" cy="1800000"/>
            </a:xfrm>
            <a:prstGeom prst="roundRect">
              <a:avLst>
                <a:gd name="adj" fmla="val 5414"/>
              </a:avLst>
            </a:prstGeom>
            <a:gradFill flip="none" rotWithShape="1">
              <a:gsLst>
                <a:gs pos="0">
                  <a:srgbClr val="F5DDD0"/>
                </a:gs>
                <a:gs pos="100000">
                  <a:srgbClr val="D9616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6" name="Google Shape;188;p24"/>
            <p:cNvSpPr/>
            <p:nvPr/>
          </p:nvSpPr>
          <p:spPr>
            <a:xfrm>
              <a:off x="3395245" y="2476753"/>
              <a:ext cx="1800000" cy="1800000"/>
            </a:xfrm>
            <a:prstGeom prst="roundRect">
              <a:avLst>
                <a:gd name="adj" fmla="val 5414"/>
              </a:avLst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" name="Google Shape;190;p24"/>
            <p:cNvSpPr/>
            <p:nvPr/>
          </p:nvSpPr>
          <p:spPr>
            <a:xfrm>
              <a:off x="5304621" y="2438248"/>
              <a:ext cx="1800000" cy="1800000"/>
            </a:xfrm>
            <a:prstGeom prst="roundRect">
              <a:avLst>
                <a:gd name="adj" fmla="val 5414"/>
              </a:avLst>
            </a:prstGeom>
            <a:gradFill>
              <a:gsLst>
                <a:gs pos="0">
                  <a:srgbClr val="1DE5FF"/>
                </a:gs>
                <a:gs pos="100000">
                  <a:srgbClr val="139AAA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  <a:buFont typeface="Arial"/>
                <a:buNone/>
              </a:pPr>
              <a:endPara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1" name="Google Shape;193;p24"/>
            <p:cNvSpPr txBox="1"/>
            <p:nvPr/>
          </p:nvSpPr>
          <p:spPr>
            <a:xfrm>
              <a:off x="1528873" y="2804219"/>
              <a:ext cx="1800000" cy="11785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>
              <a:defPPr>
                <a:defRPr lang="en-US"/>
              </a:defPPr>
              <a:lvl1pPr marR="0" lv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  <a:defRPr sz="2000">
                  <a:latin typeface="Source Sans Pro Black"/>
                  <a:ea typeface="Source Sans Pro Black"/>
                  <a:cs typeface="Source Sans Pro Black"/>
                </a:defRPr>
              </a:lvl1pPr>
            </a:lstStyle>
            <a:p>
              <a:r>
                <a:rPr lang="en-GB" sz="1800" dirty="0">
                  <a:sym typeface="Source Sans Pro Black"/>
                </a:rPr>
                <a:t>Machine Learning </a:t>
              </a:r>
              <a:endParaRPr lang="en-GB" sz="1800" dirty="0" smtClean="0">
                <a:sym typeface="Source Sans Pro Black"/>
              </a:endParaRPr>
            </a:p>
            <a:p>
              <a:r>
                <a:rPr lang="en-GB" sz="1800" dirty="0" smtClean="0">
                  <a:sym typeface="Source Sans Pro Black"/>
                </a:rPr>
                <a:t>Level-1 </a:t>
              </a:r>
              <a:endParaRPr sz="1800" dirty="0">
                <a:sym typeface="Source Sans Pro Black"/>
              </a:endParaRPr>
            </a:p>
            <a:p>
              <a:endParaRPr sz="1800" dirty="0">
                <a:sym typeface="Source Sans Pro Black"/>
              </a:endParaRPr>
            </a:p>
          </p:txBody>
        </p:sp>
        <p:sp>
          <p:nvSpPr>
            <p:cNvPr id="13" name="Google Shape;195;p24"/>
            <p:cNvSpPr txBox="1"/>
            <p:nvPr/>
          </p:nvSpPr>
          <p:spPr>
            <a:xfrm>
              <a:off x="5304621" y="2652849"/>
              <a:ext cx="1800000" cy="18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>
              <a:defPPr>
                <a:defRPr lang="en-US"/>
              </a:defPPr>
              <a:lvl1pPr marR="0" lv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  <a:defRPr sz="2000">
                  <a:latin typeface="Source Sans Pro Black"/>
                  <a:ea typeface="Source Sans Pro Black"/>
                  <a:cs typeface="Source Sans Pro Black"/>
                </a:defRPr>
              </a:lvl1pPr>
            </a:lstStyle>
            <a:p>
              <a:r>
                <a:rPr lang="en-GB" sz="1800" dirty="0">
                  <a:sym typeface="Source Sans Pro Black"/>
                </a:rPr>
                <a:t>Deep Learning</a:t>
              </a:r>
              <a:endParaRPr lang="mr-IN" sz="1800" dirty="0">
                <a:sym typeface="Source Sans Pro Black"/>
              </a:endParaRPr>
            </a:p>
            <a:p>
              <a:endParaRPr sz="1800" dirty="0">
                <a:sym typeface="Source Sans Pro Black"/>
              </a:endParaRPr>
            </a:p>
            <a:p>
              <a:endParaRPr sz="1800" dirty="0">
                <a:sym typeface="Source Sans Pro Black"/>
              </a:endParaRPr>
            </a:p>
          </p:txBody>
        </p:sp>
        <p:sp>
          <p:nvSpPr>
            <p:cNvPr id="29" name="Google Shape;211;p24"/>
            <p:cNvSpPr/>
            <p:nvPr/>
          </p:nvSpPr>
          <p:spPr>
            <a:xfrm>
              <a:off x="1529978" y="640279"/>
              <a:ext cx="1800000" cy="1800000"/>
            </a:xfrm>
            <a:prstGeom prst="roundRect">
              <a:avLst>
                <a:gd name="adj" fmla="val 5414"/>
              </a:avLst>
            </a:prstGeom>
            <a:gradFill>
              <a:gsLst>
                <a:gs pos="0">
                  <a:schemeClr val="accent6">
                    <a:lumMod val="20000"/>
                    <a:lumOff val="80000"/>
                  </a:schemeClr>
                </a:gs>
                <a:gs pos="100000">
                  <a:srgbClr val="FFD78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1" name="Google Shape;213;p24"/>
            <p:cNvSpPr/>
            <p:nvPr/>
          </p:nvSpPr>
          <p:spPr>
            <a:xfrm>
              <a:off x="5320720" y="580159"/>
              <a:ext cx="1800000" cy="1800000"/>
            </a:xfrm>
            <a:prstGeom prst="roundRect">
              <a:avLst>
                <a:gd name="adj" fmla="val 5414"/>
              </a:avLst>
            </a:prstGeom>
            <a:gradFill>
              <a:gsLst>
                <a:gs pos="0">
                  <a:srgbClr val="1DE5FF"/>
                </a:gs>
                <a:gs pos="100000">
                  <a:srgbClr val="139AAA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  <a:buFont typeface="Arial"/>
                <a:buNone/>
              </a:pPr>
              <a:endPara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2" name="Google Shape;214;p24"/>
            <p:cNvSpPr txBox="1"/>
            <p:nvPr/>
          </p:nvSpPr>
          <p:spPr>
            <a:xfrm>
              <a:off x="1757757" y="616014"/>
              <a:ext cx="1800000" cy="18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dirty="0" smtClean="0">
                  <a:latin typeface="Source Sans Pro Black"/>
                  <a:ea typeface="Source Sans Pro Black"/>
                  <a:cs typeface="Source Sans Pro Black"/>
                  <a:sym typeface="Source Sans Pro Black"/>
                </a:rPr>
                <a:t>Python Foundation</a:t>
              </a:r>
              <a:endParaRPr dirty="0">
                <a:latin typeface="Source Sans Pro Black"/>
                <a:ea typeface="Source Sans Pro Black"/>
                <a:cs typeface="Source Sans Pro Black"/>
                <a:sym typeface="Source Sans Pro Black"/>
              </a:endParaRPr>
            </a:p>
          </p:txBody>
        </p:sp>
        <p:sp>
          <p:nvSpPr>
            <p:cNvPr id="34" name="Google Shape;216;p24"/>
            <p:cNvSpPr txBox="1"/>
            <p:nvPr/>
          </p:nvSpPr>
          <p:spPr>
            <a:xfrm>
              <a:off x="5320720" y="881881"/>
              <a:ext cx="1800000" cy="1269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>
              <a:defPPr>
                <a:defRPr lang="en-US"/>
              </a:defPPr>
              <a:lvl1pPr marR="0" lv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  <a:defRPr sz="2000">
                  <a:latin typeface="Source Sans Pro Black"/>
                  <a:ea typeface="Source Sans Pro Black"/>
                  <a:cs typeface="Source Sans Pro Black"/>
                </a:defRPr>
              </a:lvl1pPr>
            </a:lstStyle>
            <a:p>
              <a:r>
                <a:rPr lang="en-GB" sz="1800" dirty="0" smtClean="0">
                  <a:sym typeface="Source Sans Pro Black"/>
                </a:rPr>
                <a:t>SQL Basics for Data Science</a:t>
              </a:r>
              <a:endParaRPr sz="1800" dirty="0">
                <a:sym typeface="Source Sans Pro Black"/>
              </a:endParaRPr>
            </a:p>
            <a:p>
              <a:endParaRPr sz="1800" dirty="0">
                <a:sym typeface="Source Sans Pro Black"/>
              </a:endParaRPr>
            </a:p>
          </p:txBody>
        </p:sp>
        <p:sp>
          <p:nvSpPr>
            <p:cNvPr id="41" name="Google Shape;214;p24"/>
            <p:cNvSpPr txBox="1"/>
            <p:nvPr/>
          </p:nvSpPr>
          <p:spPr>
            <a:xfrm>
              <a:off x="3411344" y="872282"/>
              <a:ext cx="1800000" cy="13669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dirty="0" smtClean="0">
                  <a:latin typeface="Source Sans Pro Black"/>
                  <a:ea typeface="Source Sans Pro Black"/>
                  <a:cs typeface="Source Sans Pro Black"/>
                  <a:sym typeface="Source Sans Pro Black"/>
                </a:rPr>
                <a:t>Data Analysis with Python Pandas</a:t>
              </a:r>
              <a:endParaRPr dirty="0">
                <a:latin typeface="Source Sans Pro Black"/>
                <a:ea typeface="Source Sans Pro Black"/>
                <a:cs typeface="Source Sans Pro Black"/>
                <a:sym typeface="Source Sans Pro Black"/>
              </a:endParaRPr>
            </a:p>
          </p:txBody>
        </p:sp>
        <p:sp>
          <p:nvSpPr>
            <p:cNvPr id="42" name="Google Shape;214;p24"/>
            <p:cNvSpPr txBox="1"/>
            <p:nvPr/>
          </p:nvSpPr>
          <p:spPr>
            <a:xfrm>
              <a:off x="3394140" y="2630412"/>
              <a:ext cx="1800000" cy="13411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dirty="0" smtClean="0">
                  <a:latin typeface="Source Sans Pro Black"/>
                  <a:ea typeface="Source Sans Pro Black"/>
                  <a:cs typeface="Source Sans Pro Black"/>
                  <a:sym typeface="Source Sans Pro Black"/>
                </a:rPr>
                <a:t>Machine learning Level-2</a:t>
              </a:r>
              <a:endParaRPr dirty="0">
                <a:latin typeface="Source Sans Pro Black"/>
                <a:ea typeface="Source Sans Pro Black"/>
                <a:cs typeface="Source Sans Pro Black"/>
                <a:sym typeface="Source Sans Pro Black"/>
              </a:endParaRPr>
            </a:p>
          </p:txBody>
        </p:sp>
        <p:sp>
          <p:nvSpPr>
            <p:cNvPr id="44" name="Google Shape;212;p24"/>
            <p:cNvSpPr/>
            <p:nvPr/>
          </p:nvSpPr>
          <p:spPr>
            <a:xfrm>
              <a:off x="1547498" y="4390114"/>
              <a:ext cx="1800000" cy="1800000"/>
            </a:xfrm>
            <a:prstGeom prst="roundRect">
              <a:avLst>
                <a:gd name="adj" fmla="val 5414"/>
              </a:avLst>
            </a:prstGeom>
            <a:gradFill>
              <a:gsLst>
                <a:gs pos="0">
                  <a:schemeClr val="accent6">
                    <a:lumMod val="20000"/>
                    <a:lumOff val="80000"/>
                  </a:schemeClr>
                </a:gs>
                <a:gs pos="100000">
                  <a:srgbClr val="FFD78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  <a:buFont typeface="Arial"/>
                <a:buNone/>
              </a:pPr>
              <a:endParaRPr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5" name="Google Shape;188;p24"/>
            <p:cNvSpPr/>
            <p:nvPr/>
          </p:nvSpPr>
          <p:spPr>
            <a:xfrm>
              <a:off x="3394140" y="4393168"/>
              <a:ext cx="1800000" cy="1800000"/>
            </a:xfrm>
            <a:prstGeom prst="roundRect">
              <a:avLst>
                <a:gd name="adj" fmla="val 5414"/>
              </a:avLst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algn="ctr"/>
              <a:endParaRPr lang="mr-IN" dirty="0">
                <a:sym typeface="Source Sans Pro Black"/>
              </a:endParaRPr>
            </a:p>
          </p:txBody>
        </p:sp>
        <p:sp>
          <p:nvSpPr>
            <p:cNvPr id="46" name="Google Shape;190;p24"/>
            <p:cNvSpPr/>
            <p:nvPr/>
          </p:nvSpPr>
          <p:spPr>
            <a:xfrm>
              <a:off x="5303516" y="4354663"/>
              <a:ext cx="1800000" cy="1800000"/>
            </a:xfrm>
            <a:prstGeom prst="roundRect">
              <a:avLst>
                <a:gd name="adj" fmla="val 5414"/>
              </a:avLst>
            </a:prstGeom>
            <a:gradFill>
              <a:gsLst>
                <a:gs pos="0">
                  <a:srgbClr val="1DE5FF"/>
                </a:gs>
                <a:gs pos="100000">
                  <a:srgbClr val="139AAA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  <a:buFont typeface="Arial"/>
                <a:buNone/>
              </a:pPr>
              <a:endParaRPr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7" name="Google Shape;195;p24"/>
            <p:cNvSpPr txBox="1"/>
            <p:nvPr/>
          </p:nvSpPr>
          <p:spPr>
            <a:xfrm>
              <a:off x="5320720" y="4435835"/>
              <a:ext cx="1800000" cy="18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>
              <a:defPPr>
                <a:defRPr lang="en-US"/>
              </a:defPPr>
              <a:lvl1pPr marR="0" lv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  <a:defRPr sz="2000">
                  <a:latin typeface="Source Sans Pro Black"/>
                  <a:ea typeface="Source Sans Pro Black"/>
                  <a:cs typeface="Source Sans Pro Black"/>
                </a:defRPr>
              </a:lvl1pPr>
            </a:lstStyle>
            <a:p>
              <a:r>
                <a:rPr lang="en-GB" sz="1800" dirty="0" smtClean="0">
                  <a:sym typeface="Source Sans Pro Black"/>
                </a:rPr>
                <a:t>Fast Data Visualization with Python</a:t>
              </a:r>
              <a:endParaRPr lang="mr-IN" sz="1800" dirty="0">
                <a:sym typeface="Source Sans Pro Black"/>
              </a:endParaRPr>
            </a:p>
            <a:p>
              <a:endParaRPr sz="1800" dirty="0">
                <a:sym typeface="Source Sans Pro Black"/>
              </a:endParaRPr>
            </a:p>
            <a:p>
              <a:endParaRPr sz="1800" dirty="0">
                <a:sym typeface="Source Sans Pro Black"/>
              </a:endParaRPr>
            </a:p>
          </p:txBody>
        </p:sp>
        <p:sp>
          <p:nvSpPr>
            <p:cNvPr id="48" name="Google Shape;214;p24"/>
            <p:cNvSpPr txBox="1"/>
            <p:nvPr/>
          </p:nvSpPr>
          <p:spPr>
            <a:xfrm>
              <a:off x="1484309" y="4404362"/>
              <a:ext cx="1800000" cy="18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dirty="0" smtClean="0">
                  <a:latin typeface="Source Sans Pro Black"/>
                  <a:ea typeface="Source Sans Pro Black"/>
                  <a:cs typeface="Source Sans Pro Black"/>
                  <a:sym typeface="Source Sans Pro Black"/>
                </a:rPr>
                <a:t>Amazon Web service Machine Learning Foundation</a:t>
              </a:r>
              <a:endParaRPr dirty="0">
                <a:latin typeface="Source Sans Pro Black"/>
                <a:ea typeface="Source Sans Pro Black"/>
                <a:cs typeface="Source Sans Pro Black"/>
                <a:sym typeface="Source Sans Pro Black"/>
              </a:endParaRPr>
            </a:p>
          </p:txBody>
        </p:sp>
        <p:sp>
          <p:nvSpPr>
            <p:cNvPr id="50" name="Google Shape;214;p24"/>
            <p:cNvSpPr txBox="1"/>
            <p:nvPr/>
          </p:nvSpPr>
          <p:spPr>
            <a:xfrm>
              <a:off x="3411344" y="4362564"/>
              <a:ext cx="1800000" cy="180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>
              <a:defPPr>
                <a:defRPr lang="en-US"/>
              </a:defPPr>
              <a:lvl1pPr marR="0" lv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  <a:defRPr sz="2000">
                  <a:latin typeface="Source Sans Pro Black"/>
                  <a:ea typeface="Source Sans Pro Black"/>
                  <a:cs typeface="Source Sans Pro Black"/>
                </a:defRPr>
              </a:lvl1pPr>
            </a:lstStyle>
            <a:p>
              <a:r>
                <a:rPr lang="en-GB" sz="1800" dirty="0">
                  <a:sym typeface="Source Sans Pro Black"/>
                </a:rPr>
                <a:t>Apache Spark for  Machine Learning and Data Science</a:t>
              </a:r>
              <a:endParaRPr lang="mr-IN" sz="1800" dirty="0">
                <a:sym typeface="Source Sans Pro Black"/>
              </a:endParaRPr>
            </a:p>
          </p:txBody>
        </p:sp>
      </p:grpSp>
      <p:sp>
        <p:nvSpPr>
          <p:cNvPr id="23" name="Google Shape;214;p24"/>
          <p:cNvSpPr txBox="1"/>
          <p:nvPr/>
        </p:nvSpPr>
        <p:spPr>
          <a:xfrm>
            <a:off x="3851644" y="313343"/>
            <a:ext cx="416544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Home    Courses    Blog</a:t>
            </a: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24" name="Google Shape;193;p24"/>
          <p:cNvSpPr txBox="1"/>
          <p:nvPr/>
        </p:nvSpPr>
        <p:spPr>
          <a:xfrm>
            <a:off x="-178256" y="3463005"/>
            <a:ext cx="3364174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defPPr>
              <a:defRPr lang="en-US"/>
            </a:defPPr>
            <a:lvl1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2000">
                <a:latin typeface="Source Sans Pro Black"/>
                <a:ea typeface="Source Sans Pro Black"/>
                <a:cs typeface="Source Sans Pro Black"/>
              </a:defRPr>
            </a:lvl1pPr>
          </a:lstStyle>
          <a:p>
            <a:r>
              <a:rPr lang="en-GB" sz="4000" dirty="0" smtClean="0">
                <a:sym typeface="Source Sans Pro Black"/>
              </a:rPr>
              <a:t>Courses</a:t>
            </a:r>
            <a:endParaRPr sz="4000" dirty="0">
              <a:sym typeface="Source Sans Pro Black"/>
            </a:endParaRPr>
          </a:p>
          <a:p>
            <a:endParaRPr sz="4000" dirty="0">
              <a:sym typeface="Source Sans Pro Black"/>
            </a:endParaRPr>
          </a:p>
        </p:txBody>
      </p:sp>
      <p:sp>
        <p:nvSpPr>
          <p:cNvPr id="25" name="Google Shape;214;p24"/>
          <p:cNvSpPr txBox="1"/>
          <p:nvPr/>
        </p:nvSpPr>
        <p:spPr>
          <a:xfrm>
            <a:off x="298955" y="162894"/>
            <a:ext cx="2319189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b="1" i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Flourishing</a:t>
            </a:r>
            <a:r>
              <a:rPr lang="en-GB" sz="2000" b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 </a:t>
            </a:r>
            <a:r>
              <a:rPr lang="en-GB" sz="2000" b="1" i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Life</a:t>
            </a:r>
            <a:endParaRPr sz="1400" b="1" i="1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26" name="Google Shape;214;p24"/>
          <p:cNvSpPr txBox="1"/>
          <p:nvPr/>
        </p:nvSpPr>
        <p:spPr>
          <a:xfrm>
            <a:off x="7497913" y="465743"/>
            <a:ext cx="1426052" cy="302851"/>
          </a:xfrm>
          <a:prstGeom prst="rect">
            <a:avLst/>
          </a:prstGeom>
          <a:solidFill>
            <a:srgbClr val="14556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600" dirty="0" smtClean="0">
                <a:solidFill>
                  <a:schemeClr val="bg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Get Started</a:t>
            </a:r>
            <a:endParaRPr sz="1600" dirty="0">
              <a:solidFill>
                <a:schemeClr val="bg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</p:spTree>
    <p:extLst>
      <p:ext uri="{BB962C8B-B14F-4D97-AF65-F5344CB8AC3E}">
        <p14:creationId xmlns:p14="http://schemas.microsoft.com/office/powerpoint/2010/main" val="1008178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243" y="-52680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Courses</a:t>
            </a:r>
            <a:r>
              <a:rPr lang="en" dirty="0"/>
              <a:t/>
            </a:r>
            <a:br>
              <a:rPr lang="en" dirty="0"/>
            </a:br>
            <a:endParaRPr lang="en-US" dirty="0"/>
          </a:p>
        </p:txBody>
      </p:sp>
      <p:sp>
        <p:nvSpPr>
          <p:cNvPr id="48" name="Google Shape;214;p24"/>
          <p:cNvSpPr txBox="1"/>
          <p:nvPr/>
        </p:nvSpPr>
        <p:spPr>
          <a:xfrm>
            <a:off x="1058819" y="2776295"/>
            <a:ext cx="156890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51" name="Google Shape;214;p24"/>
          <p:cNvSpPr txBox="1"/>
          <p:nvPr/>
        </p:nvSpPr>
        <p:spPr>
          <a:xfrm>
            <a:off x="4464400" y="313343"/>
            <a:ext cx="416544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Home    Courses    Blog</a:t>
            </a: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pic>
        <p:nvPicPr>
          <p:cNvPr id="52" name="Picture 51" descr="Screen Shot 2021-01-14 at 4.44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849" y="2150000"/>
            <a:ext cx="5904399" cy="3023123"/>
          </a:xfrm>
          <a:prstGeom prst="rect">
            <a:avLst/>
          </a:prstGeom>
        </p:spPr>
      </p:pic>
      <p:sp>
        <p:nvSpPr>
          <p:cNvPr id="53" name="Google Shape;193;p24"/>
          <p:cNvSpPr txBox="1"/>
          <p:nvPr/>
        </p:nvSpPr>
        <p:spPr>
          <a:xfrm>
            <a:off x="-233546" y="1292051"/>
            <a:ext cx="7486356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defPPr>
              <a:defRPr lang="en-US"/>
            </a:defPPr>
            <a:lvl1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2000">
                <a:latin typeface="Source Sans Pro Black"/>
                <a:ea typeface="Source Sans Pro Black"/>
                <a:cs typeface="Source Sans Pro Black"/>
              </a:defRPr>
            </a:lvl1pPr>
          </a:lstStyle>
          <a:p>
            <a:r>
              <a:rPr lang="en-GB" sz="4000" dirty="0" smtClean="0">
                <a:sym typeface="Source Sans Pro Black"/>
              </a:rPr>
              <a:t>Where our students are from </a:t>
            </a:r>
            <a:endParaRPr sz="4000" dirty="0">
              <a:sym typeface="Source Sans Pro Black"/>
            </a:endParaRPr>
          </a:p>
          <a:p>
            <a:endParaRPr sz="4000" dirty="0">
              <a:sym typeface="Source Sans Pro Black"/>
            </a:endParaRPr>
          </a:p>
        </p:txBody>
      </p:sp>
      <p:sp>
        <p:nvSpPr>
          <p:cNvPr id="54" name="Google Shape;214;p24"/>
          <p:cNvSpPr txBox="1"/>
          <p:nvPr/>
        </p:nvSpPr>
        <p:spPr>
          <a:xfrm>
            <a:off x="298955" y="162894"/>
            <a:ext cx="2319189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b="1" i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Flourishing</a:t>
            </a:r>
            <a:r>
              <a:rPr lang="en-GB" sz="2000" b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 </a:t>
            </a:r>
            <a:r>
              <a:rPr lang="en-GB" sz="2000" b="1" i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Life</a:t>
            </a:r>
            <a:endParaRPr sz="1400" b="1" i="1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55" name="Google Shape;214;p24"/>
          <p:cNvSpPr txBox="1"/>
          <p:nvPr/>
        </p:nvSpPr>
        <p:spPr>
          <a:xfrm>
            <a:off x="7497913" y="465743"/>
            <a:ext cx="1426052" cy="302851"/>
          </a:xfrm>
          <a:prstGeom prst="rect">
            <a:avLst/>
          </a:prstGeom>
          <a:solidFill>
            <a:srgbClr val="14556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600" dirty="0" smtClean="0">
                <a:solidFill>
                  <a:schemeClr val="bg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Get Started</a:t>
            </a:r>
            <a:endParaRPr sz="1600" dirty="0">
              <a:solidFill>
                <a:schemeClr val="bg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</p:spTree>
    <p:extLst>
      <p:ext uri="{BB962C8B-B14F-4D97-AF65-F5344CB8AC3E}">
        <p14:creationId xmlns:p14="http://schemas.microsoft.com/office/powerpoint/2010/main" val="2248799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212;p24"/>
          <p:cNvSpPr/>
          <p:nvPr/>
        </p:nvSpPr>
        <p:spPr>
          <a:xfrm>
            <a:off x="4322719" y="1356911"/>
            <a:ext cx="4307124" cy="4264560"/>
          </a:xfrm>
          <a:prstGeom prst="roundRect">
            <a:avLst>
              <a:gd name="adj" fmla="val 5414"/>
            </a:avLst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100000">
                <a:srgbClr val="FFD78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  <a:buFont typeface="Arial"/>
              <a:buNone/>
            </a:pPr>
            <a:endParaRPr sz="14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" name="Google Shape;214;p24"/>
          <p:cNvSpPr txBox="1"/>
          <p:nvPr/>
        </p:nvSpPr>
        <p:spPr>
          <a:xfrm>
            <a:off x="4018756" y="313343"/>
            <a:ext cx="416544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Home    Courses    Blog</a:t>
            </a: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6" name="Google Shape;193;p24"/>
          <p:cNvSpPr txBox="1"/>
          <p:nvPr/>
        </p:nvSpPr>
        <p:spPr>
          <a:xfrm>
            <a:off x="200957" y="1670723"/>
            <a:ext cx="6249701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defPPr>
              <a:defRPr lang="en-US"/>
            </a:defPPr>
            <a:lvl1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2000">
                <a:latin typeface="Source Sans Pro Black"/>
                <a:ea typeface="Source Sans Pro Black"/>
                <a:cs typeface="Source Sans Pro Black"/>
              </a:defRPr>
            </a:lvl1pPr>
          </a:lstStyle>
          <a:p>
            <a:endParaRPr sz="4000" dirty="0">
              <a:sym typeface="Source Sans Pro Black"/>
            </a:endParaRPr>
          </a:p>
          <a:p>
            <a:endParaRPr sz="4000" dirty="0">
              <a:sym typeface="Source Sans Pro Black"/>
            </a:endParaRPr>
          </a:p>
        </p:txBody>
      </p:sp>
      <p:sp>
        <p:nvSpPr>
          <p:cNvPr id="4" name="Down Arrow 3"/>
          <p:cNvSpPr/>
          <p:nvPr/>
        </p:nvSpPr>
        <p:spPr>
          <a:xfrm>
            <a:off x="1481756" y="5621472"/>
            <a:ext cx="684000" cy="1225389"/>
          </a:xfrm>
          <a:prstGeom prst="downArrow">
            <a:avLst/>
          </a:prstGeom>
          <a:solidFill>
            <a:srgbClr val="2121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Learn More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Google Shape;214;p24"/>
          <p:cNvSpPr txBox="1"/>
          <p:nvPr/>
        </p:nvSpPr>
        <p:spPr>
          <a:xfrm>
            <a:off x="298955" y="162894"/>
            <a:ext cx="2319189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b="1" i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Flourishing</a:t>
            </a:r>
            <a:r>
              <a:rPr lang="en-GB" sz="2000" b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 </a:t>
            </a:r>
            <a:r>
              <a:rPr lang="en-GB" sz="2000" b="1" i="1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Life</a:t>
            </a:r>
            <a:endParaRPr sz="1400" b="1" i="1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7" name="Google Shape;214;p24"/>
          <p:cNvSpPr txBox="1"/>
          <p:nvPr/>
        </p:nvSpPr>
        <p:spPr>
          <a:xfrm>
            <a:off x="7497913" y="465743"/>
            <a:ext cx="1426052" cy="302851"/>
          </a:xfrm>
          <a:prstGeom prst="rect">
            <a:avLst/>
          </a:prstGeom>
          <a:solidFill>
            <a:srgbClr val="14556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600" dirty="0" smtClean="0">
                <a:solidFill>
                  <a:schemeClr val="bg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Get Started</a:t>
            </a:r>
            <a:endParaRPr sz="1600" dirty="0">
              <a:solidFill>
                <a:schemeClr val="bg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8" name="Google Shape;214;p24"/>
          <p:cNvSpPr txBox="1"/>
          <p:nvPr/>
        </p:nvSpPr>
        <p:spPr>
          <a:xfrm>
            <a:off x="6071861" y="5937889"/>
            <a:ext cx="1426052" cy="302851"/>
          </a:xfrm>
          <a:prstGeom prst="rect">
            <a:avLst/>
          </a:prstGeom>
          <a:solidFill>
            <a:srgbClr val="14556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600" dirty="0" smtClean="0">
                <a:solidFill>
                  <a:schemeClr val="bg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Get Started</a:t>
            </a:r>
            <a:endParaRPr sz="1600" dirty="0">
              <a:solidFill>
                <a:schemeClr val="bg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</p:spTree>
    <p:extLst>
      <p:ext uri="{BB962C8B-B14F-4D97-AF65-F5344CB8AC3E}">
        <p14:creationId xmlns:p14="http://schemas.microsoft.com/office/powerpoint/2010/main" val="4237567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243" y="-52680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Courses</a:t>
            </a:r>
            <a:r>
              <a:rPr lang="en" dirty="0"/>
              <a:t/>
            </a:r>
            <a:br>
              <a:rPr lang="en" dirty="0"/>
            </a:br>
            <a:endParaRPr lang="en-US" dirty="0"/>
          </a:p>
        </p:txBody>
      </p:sp>
      <p:sp>
        <p:nvSpPr>
          <p:cNvPr id="48" name="Google Shape;214;p24"/>
          <p:cNvSpPr txBox="1"/>
          <p:nvPr/>
        </p:nvSpPr>
        <p:spPr>
          <a:xfrm>
            <a:off x="1058819" y="2776295"/>
            <a:ext cx="156890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51" name="Google Shape;214;p24"/>
          <p:cNvSpPr txBox="1"/>
          <p:nvPr/>
        </p:nvSpPr>
        <p:spPr>
          <a:xfrm>
            <a:off x="3823984" y="313343"/>
            <a:ext cx="416544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Home    Courses    Blog</a:t>
            </a: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53" name="Google Shape;193;p24"/>
          <p:cNvSpPr txBox="1"/>
          <p:nvPr/>
        </p:nvSpPr>
        <p:spPr>
          <a:xfrm>
            <a:off x="2" y="1284878"/>
            <a:ext cx="6171713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defPPr>
              <a:defRPr lang="en-US"/>
            </a:defPPr>
            <a:lvl1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2000">
                <a:latin typeface="Source Sans Pro Black"/>
                <a:ea typeface="Source Sans Pro Black"/>
                <a:cs typeface="Source Sans Pro Black"/>
              </a:defRPr>
            </a:lvl1pPr>
          </a:lstStyle>
          <a:p>
            <a:r>
              <a:rPr lang="en-GB" sz="4000" dirty="0" smtClean="0">
                <a:sym typeface="Source Sans Pro Black"/>
              </a:rPr>
              <a:t>Launch your career</a:t>
            </a:r>
            <a:endParaRPr sz="4000" dirty="0">
              <a:sym typeface="Source Sans Pro Black"/>
            </a:endParaRPr>
          </a:p>
        </p:txBody>
      </p:sp>
      <p:sp>
        <p:nvSpPr>
          <p:cNvPr id="7" name="Google Shape;211;p24"/>
          <p:cNvSpPr/>
          <p:nvPr/>
        </p:nvSpPr>
        <p:spPr>
          <a:xfrm>
            <a:off x="507531" y="2454413"/>
            <a:ext cx="2704949" cy="2547401"/>
          </a:xfrm>
          <a:prstGeom prst="roundRect">
            <a:avLst>
              <a:gd name="adj" fmla="val 5414"/>
            </a:avLst>
          </a:prstGeom>
          <a:gradFill flip="none" rotWithShape="1">
            <a:gsLst>
              <a:gs pos="0">
                <a:srgbClr val="A0F9FF"/>
              </a:gs>
              <a:gs pos="100000">
                <a:srgbClr val="29C8E8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" name="Google Shape;214;p24"/>
          <p:cNvSpPr txBox="1"/>
          <p:nvPr/>
        </p:nvSpPr>
        <p:spPr>
          <a:xfrm>
            <a:off x="781051" y="2700773"/>
            <a:ext cx="1946940" cy="195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Resources and Scholarships </a:t>
            </a:r>
            <a:endParaRPr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9" name="Google Shape;211;p24"/>
          <p:cNvSpPr/>
          <p:nvPr/>
        </p:nvSpPr>
        <p:spPr>
          <a:xfrm>
            <a:off x="3344920" y="2454413"/>
            <a:ext cx="2704949" cy="2547401"/>
          </a:xfrm>
          <a:prstGeom prst="roundRect">
            <a:avLst>
              <a:gd name="adj" fmla="val 5414"/>
            </a:avLst>
          </a:prstGeom>
          <a:gradFill flip="none" rotWithShape="1">
            <a:gsLst>
              <a:gs pos="0">
                <a:srgbClr val="A0F9FF"/>
              </a:gs>
              <a:gs pos="100000">
                <a:srgbClr val="29C8E8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  <a:buFont typeface="Arial"/>
              <a:buNone/>
            </a:pPr>
            <a:r>
              <a:rPr lang="en-GB" dirty="0" smtClean="0">
                <a:latin typeface="Source Sans Pro"/>
                <a:ea typeface="Source Sans Pro"/>
                <a:cs typeface="Source Sans Pro"/>
                <a:sym typeface="Source Sans Pro"/>
              </a:rPr>
              <a:t>Blog</a:t>
            </a: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" name="Google Shape;211;p24"/>
          <p:cNvSpPr/>
          <p:nvPr/>
        </p:nvSpPr>
        <p:spPr>
          <a:xfrm>
            <a:off x="6185882" y="2454413"/>
            <a:ext cx="2704949" cy="2547401"/>
          </a:xfrm>
          <a:prstGeom prst="roundRect">
            <a:avLst>
              <a:gd name="adj" fmla="val 5414"/>
            </a:avLst>
          </a:prstGeom>
          <a:gradFill flip="none" rotWithShape="1">
            <a:gsLst>
              <a:gs pos="0">
                <a:srgbClr val="A0F9FF"/>
              </a:gs>
              <a:gs pos="100000">
                <a:srgbClr val="29C8E8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  <a:buFont typeface="Arial"/>
              <a:buNone/>
            </a:pPr>
            <a:r>
              <a:rPr lang="en-GB" dirty="0" smtClean="0">
                <a:latin typeface="Source Sans Pro"/>
                <a:ea typeface="Source Sans Pro"/>
                <a:cs typeface="Source Sans Pro"/>
                <a:sym typeface="Source Sans Pro"/>
              </a:rPr>
              <a:t>Showcase</a:t>
            </a:r>
          </a:p>
          <a:p>
            <a:pPr algn="ctr">
              <a:buClr>
                <a:srgbClr val="000000"/>
              </a:buClr>
              <a:buSzPts val="1400"/>
              <a:buFont typeface="Arial"/>
              <a:buNone/>
            </a:pPr>
            <a:r>
              <a:rPr lang="en-GB" dirty="0" smtClean="0">
                <a:latin typeface="Source Sans Pro"/>
                <a:ea typeface="Source Sans Pro"/>
                <a:cs typeface="Source Sans Pro"/>
                <a:sym typeface="Source Sans Pro"/>
              </a:rPr>
              <a:t>Try our neural network projects.</a:t>
            </a:r>
          </a:p>
          <a:p>
            <a:pPr algn="ctr">
              <a:buClr>
                <a:srgbClr val="000000"/>
              </a:buClr>
              <a:buSzPts val="1400"/>
              <a:buFont typeface="Arial"/>
              <a:buNone/>
            </a:pPr>
            <a:endParaRPr lang="en-GB"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algn="ctr">
              <a:buClr>
                <a:srgbClr val="000000"/>
              </a:buClr>
              <a:buSzPts val="1400"/>
              <a:buFont typeface="Arial"/>
              <a:buNone/>
            </a:pPr>
            <a:endParaRPr lang="en-GB" dirty="0" smtClean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algn="ctr">
              <a:buClr>
                <a:srgbClr val="000000"/>
              </a:buClr>
              <a:buSzPts val="1400"/>
              <a:buFont typeface="Arial"/>
              <a:buNone/>
            </a:pPr>
            <a:r>
              <a:rPr lang="en-GB" dirty="0" smtClean="0">
                <a:latin typeface="Source Sans Pro"/>
                <a:ea typeface="Source Sans Pro"/>
                <a:cs typeface="Source Sans Pro"/>
                <a:sym typeface="Source Sans Pro"/>
              </a:rPr>
              <a:t>Check what you can build  </a:t>
            </a: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1" name="Google Shape;214;p24"/>
          <p:cNvSpPr txBox="1"/>
          <p:nvPr/>
        </p:nvSpPr>
        <p:spPr>
          <a:xfrm>
            <a:off x="7497913" y="465743"/>
            <a:ext cx="1426052" cy="302851"/>
          </a:xfrm>
          <a:prstGeom prst="rect">
            <a:avLst/>
          </a:prstGeom>
          <a:solidFill>
            <a:srgbClr val="14556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600" dirty="0" smtClean="0">
                <a:solidFill>
                  <a:schemeClr val="bg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Get Started</a:t>
            </a:r>
            <a:endParaRPr sz="1600" dirty="0">
              <a:solidFill>
                <a:schemeClr val="bg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</p:spTree>
    <p:extLst>
      <p:ext uri="{BB962C8B-B14F-4D97-AF65-F5344CB8AC3E}">
        <p14:creationId xmlns:p14="http://schemas.microsoft.com/office/powerpoint/2010/main" val="474101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243" y="-52680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Courses</a:t>
            </a:r>
            <a:r>
              <a:rPr lang="en" dirty="0"/>
              <a:t/>
            </a:r>
            <a:br>
              <a:rPr lang="en" dirty="0"/>
            </a:br>
            <a:endParaRPr lang="en-US" dirty="0"/>
          </a:p>
        </p:txBody>
      </p:sp>
      <p:sp>
        <p:nvSpPr>
          <p:cNvPr id="48" name="Google Shape;214;p24"/>
          <p:cNvSpPr txBox="1"/>
          <p:nvPr/>
        </p:nvSpPr>
        <p:spPr>
          <a:xfrm>
            <a:off x="1058819" y="2776295"/>
            <a:ext cx="156890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51" name="Google Shape;214;p24"/>
          <p:cNvSpPr txBox="1"/>
          <p:nvPr/>
        </p:nvSpPr>
        <p:spPr>
          <a:xfrm>
            <a:off x="3855446" y="313343"/>
            <a:ext cx="416544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Home    Courses    Blog</a:t>
            </a: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53" name="Google Shape;193;p24"/>
          <p:cNvSpPr txBox="1"/>
          <p:nvPr/>
        </p:nvSpPr>
        <p:spPr>
          <a:xfrm>
            <a:off x="-233546" y="1292051"/>
            <a:ext cx="6171713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defPPr>
              <a:defRPr lang="en-US"/>
            </a:defPPr>
            <a:lvl1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2000">
                <a:latin typeface="Source Sans Pro Black"/>
                <a:ea typeface="Source Sans Pro Black"/>
                <a:cs typeface="Source Sans Pro Black"/>
              </a:defRPr>
            </a:lvl1pPr>
          </a:lstStyle>
          <a:p>
            <a:endParaRPr sz="4000" dirty="0">
              <a:sym typeface="Source Sans Pro Black"/>
            </a:endParaRPr>
          </a:p>
        </p:txBody>
      </p:sp>
      <p:sp>
        <p:nvSpPr>
          <p:cNvPr id="8" name="Google Shape;214;p24"/>
          <p:cNvSpPr txBox="1"/>
          <p:nvPr/>
        </p:nvSpPr>
        <p:spPr>
          <a:xfrm>
            <a:off x="781051" y="2700773"/>
            <a:ext cx="1946940" cy="195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Resources and Scholarships </a:t>
            </a:r>
            <a:endParaRPr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pic>
        <p:nvPicPr>
          <p:cNvPr id="3" name="Picture 2" descr="schoolgirl-at-laptop-having-online-class-with-teac-XZY9TT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119"/>
          <a:stretch/>
        </p:blipFill>
        <p:spPr>
          <a:xfrm>
            <a:off x="0" y="1207599"/>
            <a:ext cx="9144000" cy="493048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1207600"/>
            <a:ext cx="9144000" cy="501493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1000"/>
                </a:schemeClr>
              </a:gs>
              <a:gs pos="100000">
                <a:srgbClr val="145561">
                  <a:alpha val="51000"/>
                </a:srgbClr>
              </a:gs>
            </a:gsLst>
            <a:lin ang="558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214;p24"/>
          <p:cNvSpPr txBox="1"/>
          <p:nvPr/>
        </p:nvSpPr>
        <p:spPr>
          <a:xfrm>
            <a:off x="7497913" y="465743"/>
            <a:ext cx="1426052" cy="302851"/>
          </a:xfrm>
          <a:prstGeom prst="rect">
            <a:avLst/>
          </a:prstGeom>
          <a:solidFill>
            <a:srgbClr val="14556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600" dirty="0" smtClean="0">
                <a:solidFill>
                  <a:schemeClr val="bg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Get Started</a:t>
            </a:r>
            <a:endParaRPr sz="1600" dirty="0">
              <a:solidFill>
                <a:schemeClr val="bg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13" name="Google Shape;214;p24"/>
          <p:cNvSpPr txBox="1"/>
          <p:nvPr/>
        </p:nvSpPr>
        <p:spPr>
          <a:xfrm>
            <a:off x="3699470" y="3167491"/>
            <a:ext cx="2238699" cy="429008"/>
          </a:xfrm>
          <a:prstGeom prst="rect">
            <a:avLst/>
          </a:prstGeom>
          <a:solidFill>
            <a:srgbClr val="14556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3200" dirty="0" smtClean="0">
                <a:solidFill>
                  <a:schemeClr val="bg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Get Started</a:t>
            </a:r>
            <a:endParaRPr sz="3200" dirty="0">
              <a:solidFill>
                <a:schemeClr val="bg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</p:spTree>
    <p:extLst>
      <p:ext uri="{BB962C8B-B14F-4D97-AF65-F5344CB8AC3E}">
        <p14:creationId xmlns:p14="http://schemas.microsoft.com/office/powerpoint/2010/main" val="4267197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5963"/>
          </a:xfrm>
          <a:ln w="76200" cmpd="sng">
            <a:gradFill flip="none" rotWithShape="1">
              <a:gsLst>
                <a:gs pos="98000">
                  <a:schemeClr val="accent6">
                    <a:lumMod val="75000"/>
                  </a:schemeClr>
                </a:gs>
                <a:gs pos="0">
                  <a:prstClr val="white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1. Your </a:t>
            </a:r>
            <a:r>
              <a:rPr lang="en-US" dirty="0"/>
              <a:t>background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2. </a:t>
            </a:r>
            <a:r>
              <a:rPr lang="en-US" dirty="0" smtClean="0"/>
              <a:t>What industry are you interested in?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	</a:t>
            </a:r>
            <a:br>
              <a:rPr lang="en-US" dirty="0"/>
            </a:br>
            <a:r>
              <a:rPr lang="en-US" dirty="0"/>
              <a:t>3. Your expectation from this class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/>
          <a:p>
            <a:r>
              <a:rPr lang="en-US" dirty="0" smtClean="0"/>
              <a:t>Intro..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22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243" y="-52680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Courses</a:t>
            </a:r>
            <a:r>
              <a:rPr lang="en" dirty="0"/>
              <a:t/>
            </a:r>
            <a:br>
              <a:rPr lang="en" dirty="0"/>
            </a:br>
            <a:endParaRPr lang="en-US" dirty="0"/>
          </a:p>
        </p:txBody>
      </p:sp>
      <p:sp>
        <p:nvSpPr>
          <p:cNvPr id="48" name="Google Shape;214;p24"/>
          <p:cNvSpPr txBox="1"/>
          <p:nvPr/>
        </p:nvSpPr>
        <p:spPr>
          <a:xfrm>
            <a:off x="1058819" y="2776295"/>
            <a:ext cx="156890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51" name="Google Shape;214;p24"/>
          <p:cNvSpPr txBox="1"/>
          <p:nvPr/>
        </p:nvSpPr>
        <p:spPr>
          <a:xfrm>
            <a:off x="3951913" y="313343"/>
            <a:ext cx="4165445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Home    Courses    Blog</a:t>
            </a:r>
            <a:endParaRPr sz="14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10" name="Google Shape;214;p24"/>
          <p:cNvSpPr txBox="1"/>
          <p:nvPr/>
        </p:nvSpPr>
        <p:spPr>
          <a:xfrm>
            <a:off x="7497913" y="465743"/>
            <a:ext cx="1426052" cy="302851"/>
          </a:xfrm>
          <a:prstGeom prst="rect">
            <a:avLst/>
          </a:prstGeom>
          <a:solidFill>
            <a:srgbClr val="14556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600" dirty="0" smtClean="0">
                <a:solidFill>
                  <a:schemeClr val="bg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Get Started</a:t>
            </a:r>
            <a:endParaRPr sz="1600" dirty="0">
              <a:solidFill>
                <a:schemeClr val="bg1"/>
              </a:solidFill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8" name="Google Shape;212;p24"/>
          <p:cNvSpPr/>
          <p:nvPr/>
        </p:nvSpPr>
        <p:spPr>
          <a:xfrm>
            <a:off x="913565" y="1408022"/>
            <a:ext cx="4801783" cy="4015405"/>
          </a:xfrm>
          <a:prstGeom prst="roundRect">
            <a:avLst>
              <a:gd name="adj" fmla="val 5414"/>
            </a:avLst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100000">
                <a:srgbClr val="FFD78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  <a:buFont typeface="Arial"/>
              <a:buNone/>
            </a:pPr>
            <a:endParaRPr sz="14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876396"/>
              </p:ext>
            </p:extLst>
          </p:nvPr>
        </p:nvGraphicFramePr>
        <p:xfrm>
          <a:off x="913564" y="1432005"/>
          <a:ext cx="4801784" cy="39914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0446"/>
                <a:gridCol w="1200446"/>
                <a:gridCol w="1200446"/>
                <a:gridCol w="1200446"/>
              </a:tblGrid>
              <a:tr h="1132555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N=118</a:t>
                      </a:r>
                      <a:endParaRPr lang="en-US" sz="19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/>
                        <a:t>Predicted</a:t>
                      </a:r>
                      <a:r>
                        <a:rPr lang="en-US" sz="1900" b="1" baseline="0" dirty="0" smtClean="0"/>
                        <a:t> </a:t>
                      </a:r>
                    </a:p>
                    <a:p>
                      <a:pPr algn="ctr"/>
                      <a:r>
                        <a:rPr lang="en-US" sz="1900" b="1" baseline="0" dirty="0" smtClean="0"/>
                        <a:t>No</a:t>
                      </a:r>
                      <a:endParaRPr lang="en-US" sz="1900" b="1" dirty="0"/>
                    </a:p>
                  </a:txBody>
                  <a:tcPr anchor="ctr"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/>
                        <a:t>Predicted</a:t>
                      </a:r>
                    </a:p>
                    <a:p>
                      <a:pPr algn="ctr"/>
                      <a:r>
                        <a:rPr lang="en-US" sz="1900" b="1" dirty="0" smtClean="0"/>
                        <a:t>Yes</a:t>
                      </a:r>
                      <a:endParaRPr lang="en-US" sz="1900" b="1" dirty="0"/>
                    </a:p>
                  </a:txBody>
                  <a:tcPr anchor="ctr"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900" dirty="0"/>
                    </a:p>
                  </a:txBody>
                  <a:tcPr anchor="ctr"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44880"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/>
                        <a:t>True</a:t>
                      </a:r>
                      <a:r>
                        <a:rPr lang="en-US" sz="1900" b="1" baseline="0" dirty="0" smtClean="0"/>
                        <a:t> Negative (NO)</a:t>
                      </a:r>
                      <a:endParaRPr lang="en-US" sz="1900" b="1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TN = 74</a:t>
                      </a:r>
                      <a:endParaRPr lang="en-US" sz="1900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FP = 6</a:t>
                      </a:r>
                      <a:endParaRPr lang="en-US" sz="1900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80</a:t>
                      </a:r>
                      <a:endParaRPr lang="en-US" sz="1900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/>
                        <a:t>True</a:t>
                      </a:r>
                      <a:r>
                        <a:rPr lang="en-US" sz="1900" b="1" baseline="0" dirty="0" smtClean="0"/>
                        <a:t> </a:t>
                      </a:r>
                    </a:p>
                    <a:p>
                      <a:pPr algn="ctr"/>
                      <a:r>
                        <a:rPr lang="en-US" sz="1900" b="1" baseline="0" dirty="0" smtClean="0"/>
                        <a:t>Positive (Yes)</a:t>
                      </a:r>
                      <a:endParaRPr lang="en-US" sz="1900" b="1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FN = 27</a:t>
                      </a:r>
                      <a:endParaRPr lang="en-US" sz="1900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TP = 11</a:t>
                      </a:r>
                      <a:endParaRPr lang="en-US" sz="1900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38</a:t>
                      </a:r>
                      <a:endParaRPr lang="en-US" sz="1900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8627">
                <a:tc>
                  <a:txBody>
                    <a:bodyPr/>
                    <a:lstStyle/>
                    <a:p>
                      <a:pPr algn="ctr"/>
                      <a:endParaRPr lang="en-US" sz="1900" dirty="0"/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101</a:t>
                      </a:r>
                      <a:endParaRPr lang="en-US" sz="1900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17</a:t>
                      </a:r>
                      <a:endParaRPr lang="en-US" sz="1900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900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347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2000">
              <a:schemeClr val="bg1"/>
            </a:gs>
            <a:gs pos="100000">
              <a:srgbClr val="23A3B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6600" dirty="0" smtClean="0"/>
              <a:t>Data preparation and visualization</a:t>
            </a:r>
            <a:endParaRPr lang="en-US" sz="6600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Dr. Suraiya Zabeen</a:t>
            </a:r>
            <a:endParaRPr lang="en-U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8139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going to be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Cleaning </a:t>
            </a:r>
          </a:p>
          <a:p>
            <a:pPr marL="457200" lvl="1" indent="0">
              <a:buNone/>
            </a:pPr>
            <a:r>
              <a:rPr lang="en-US" dirty="0" smtClean="0"/>
              <a:t>-  Check if there is missing values in your data</a:t>
            </a:r>
          </a:p>
          <a:p>
            <a:pPr marL="457200" lvl="1" indent="0">
              <a:buNone/>
            </a:pPr>
            <a:r>
              <a:rPr lang="en-US" dirty="0" smtClean="0"/>
              <a:t>-  String Manipulation </a:t>
            </a:r>
          </a:p>
          <a:p>
            <a:pPr lvl="1">
              <a:buFontTx/>
              <a:buChar char="-"/>
            </a:pPr>
            <a:r>
              <a:rPr lang="en-US" dirty="0" smtClean="0"/>
              <a:t>Application of regular expression</a:t>
            </a:r>
          </a:p>
          <a:p>
            <a:pPr lvl="1">
              <a:buFontTx/>
              <a:buChar char="-"/>
            </a:pPr>
            <a:r>
              <a:rPr lang="en-US" dirty="0"/>
              <a:t>P</a:t>
            </a:r>
            <a:r>
              <a:rPr lang="en-US" dirty="0" smtClean="0"/>
              <a:t>andas </a:t>
            </a:r>
            <a:r>
              <a:rPr lang="en-US" dirty="0" err="1" smtClean="0"/>
              <a:t>groupby</a:t>
            </a:r>
            <a:endParaRPr lang="en-US" dirty="0" smtClean="0"/>
          </a:p>
          <a:p>
            <a:pPr lvl="1">
              <a:buFontTx/>
              <a:buChar char="-"/>
            </a:pPr>
            <a:r>
              <a:rPr lang="en-US" dirty="0" smtClean="0"/>
              <a:t>Creating functions, lambda function, applying functions </a:t>
            </a:r>
          </a:p>
        </p:txBody>
      </p:sp>
    </p:spTree>
    <p:extLst>
      <p:ext uri="{BB962C8B-B14F-4D97-AF65-F5344CB8AC3E}">
        <p14:creationId xmlns:p14="http://schemas.microsoft.com/office/powerpoint/2010/main" val="2432749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Outcome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  <a:p>
            <a:pPr lvl="1"/>
            <a:r>
              <a:rPr lang="en-US" dirty="0" smtClean="0"/>
              <a:t>Histogram </a:t>
            </a:r>
          </a:p>
          <a:p>
            <a:pPr lvl="1"/>
            <a:r>
              <a:rPr lang="en-US" dirty="0" err="1" smtClean="0"/>
              <a:t>Choropleth</a:t>
            </a:r>
            <a:r>
              <a:rPr lang="en-US" dirty="0" smtClean="0"/>
              <a:t> map</a:t>
            </a:r>
          </a:p>
          <a:p>
            <a:pPr lvl="1"/>
            <a:r>
              <a:rPr lang="en-US" dirty="0" smtClean="0"/>
              <a:t>Bar plot 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141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5000">
              <a:srgbClr val="14556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329" y="2680857"/>
            <a:ext cx="8229600" cy="1143000"/>
          </a:xfrm>
        </p:spPr>
        <p:txBody>
          <a:bodyPr>
            <a:noAutofit/>
          </a:bodyPr>
          <a:lstStyle/>
          <a:p>
            <a:r>
              <a:rPr lang="en-US" sz="13000" dirty="0" smtClean="0">
                <a:gradFill flip="none" rotWithShape="1">
                  <a:gsLst>
                    <a:gs pos="47000">
                      <a:srgbClr val="FFFFFF"/>
                    </a:gs>
                    <a:gs pos="100000">
                      <a:srgbClr val="5EE7FF"/>
                    </a:gs>
                    <a:gs pos="0">
                      <a:srgbClr val="5EE7FF"/>
                    </a:gs>
                  </a:gsLst>
                  <a:lin ang="0" scaled="1"/>
                  <a:tileRect/>
                </a:gradFill>
              </a:rPr>
              <a:t>EVENTS</a:t>
            </a:r>
            <a:br>
              <a:rPr lang="en-US" sz="13000" dirty="0" smtClean="0">
                <a:gradFill flip="none" rotWithShape="1">
                  <a:gsLst>
                    <a:gs pos="47000">
                      <a:srgbClr val="FFFFFF"/>
                    </a:gs>
                    <a:gs pos="100000">
                      <a:srgbClr val="5EE7FF"/>
                    </a:gs>
                    <a:gs pos="0">
                      <a:srgbClr val="5EE7FF"/>
                    </a:gs>
                  </a:gsLst>
                  <a:lin ang="0" scaled="1"/>
                  <a:tileRect/>
                </a:gradFill>
              </a:rPr>
            </a:br>
            <a:r>
              <a:rPr lang="en-US" sz="2800" dirty="0" smtClean="0">
                <a:gradFill flip="none" rotWithShape="1">
                  <a:gsLst>
                    <a:gs pos="47000">
                      <a:srgbClr val="FFFFFF"/>
                    </a:gs>
                    <a:gs pos="100000">
                      <a:srgbClr val="5EE7FF"/>
                    </a:gs>
                    <a:gs pos="0">
                      <a:srgbClr val="5EE7FF"/>
                    </a:gs>
                  </a:gsLst>
                  <a:lin ang="0" scaled="1"/>
                  <a:tileRect/>
                </a:gradFill>
              </a:rPr>
              <a:t>calendar</a:t>
            </a:r>
            <a:endParaRPr lang="en-US" sz="2800" dirty="0">
              <a:gradFill flip="none" rotWithShape="1">
                <a:gsLst>
                  <a:gs pos="47000">
                    <a:srgbClr val="FFFFFF"/>
                  </a:gs>
                  <a:gs pos="100000">
                    <a:srgbClr val="5EE7FF"/>
                  </a:gs>
                  <a:gs pos="0">
                    <a:srgbClr val="5EE7FF"/>
                  </a:gs>
                </a:gsLst>
                <a:lin ang="0" scaled="1"/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94663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72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Skills required for different roles in DS ML industry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705" y="1551318"/>
            <a:ext cx="5921669" cy="496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321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Skills required for different roles in DS ML industry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1272875"/>
            <a:ext cx="6515100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355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Machine Learning?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97997" y="6257996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Using Data to Predict Answers 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57200" y="1357231"/>
            <a:ext cx="8095558" cy="4949940"/>
          </a:xfrm>
          <a:prstGeom prst="ellipse">
            <a:avLst/>
          </a:prstGeom>
          <a:solidFill>
            <a:srgbClr val="2DDE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53532" y="2046584"/>
            <a:ext cx="5801863" cy="3547765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53532" y="2595005"/>
            <a:ext cx="3627903" cy="2436475"/>
          </a:xfrm>
          <a:prstGeom prst="ellipse">
            <a:avLst/>
          </a:prstGeom>
          <a:solidFill>
            <a:srgbClr val="186D7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981435" y="2964771"/>
            <a:ext cx="2637479" cy="890269"/>
            <a:chOff x="3981433" y="3284927"/>
            <a:chExt cx="2637479" cy="890269"/>
          </a:xfrm>
        </p:grpSpPr>
        <p:sp>
          <p:nvSpPr>
            <p:cNvPr id="9" name="Google Shape;627;p51"/>
            <p:cNvSpPr txBox="1"/>
            <p:nvPr/>
          </p:nvSpPr>
          <p:spPr>
            <a:xfrm>
              <a:off x="3981433" y="3759696"/>
              <a:ext cx="1923357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GB" sz="1200" dirty="0" smtClean="0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Algorithms that parse data , learn from it , and then apply what they’ve  learned to make informed decisions. They use human extracted features  from data and improve with experience </a:t>
              </a:r>
              <a:endParaRPr sz="1200" b="0" i="0" u="none" strike="noStrike" cap="none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0" name="Google Shape;642;p51"/>
            <p:cNvSpPr txBox="1"/>
            <p:nvPr/>
          </p:nvSpPr>
          <p:spPr>
            <a:xfrm>
              <a:off x="3981433" y="3284927"/>
              <a:ext cx="2637479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dirty="0" smtClean="0">
                  <a:solidFill>
                    <a:srgbClr val="FFFFFF"/>
                  </a:solidFill>
                  <a:latin typeface="Source Sans Pro Black"/>
                  <a:ea typeface="Source Sans Pro Black"/>
                  <a:cs typeface="Source Sans Pro Black"/>
                  <a:sym typeface="Source Sans Pro Black"/>
                </a:rPr>
                <a:t>Machine Learning</a:t>
              </a:r>
              <a:endParaRPr sz="1800" b="0" i="0" u="none" strike="noStrike" cap="none" dirty="0">
                <a:solidFill>
                  <a:srgbClr val="FFFFFF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920069" y="3066910"/>
            <a:ext cx="2902754" cy="890269"/>
            <a:chOff x="3981433" y="3284927"/>
            <a:chExt cx="2637479" cy="890269"/>
          </a:xfrm>
        </p:grpSpPr>
        <p:sp>
          <p:nvSpPr>
            <p:cNvPr id="13" name="Google Shape;627;p51"/>
            <p:cNvSpPr txBox="1"/>
            <p:nvPr/>
          </p:nvSpPr>
          <p:spPr>
            <a:xfrm>
              <a:off x="3981433" y="3759696"/>
              <a:ext cx="1923357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GB" sz="1200" dirty="0" smtClean="0">
                  <a:solidFill>
                    <a:schemeClr val="bg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Neural Network algorithms that automatically learn the important features in the data. Able to adapt by repetitive training to uncover hidden patterns and insights</a:t>
              </a:r>
              <a:endParaRPr sz="1200" b="0" i="0" u="none" strike="noStrike" cap="none" dirty="0">
                <a:solidFill>
                  <a:schemeClr val="bg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4" name="Google Shape;642;p51"/>
            <p:cNvSpPr txBox="1"/>
            <p:nvPr/>
          </p:nvSpPr>
          <p:spPr>
            <a:xfrm>
              <a:off x="3981433" y="3284927"/>
              <a:ext cx="2637479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dirty="0" smtClean="0">
                  <a:solidFill>
                    <a:schemeClr val="lt1"/>
                  </a:solidFill>
                  <a:latin typeface="Source Sans Pro Black"/>
                  <a:ea typeface="Source Sans Pro Black"/>
                  <a:cs typeface="Source Sans Pro Black"/>
                  <a:sym typeface="Source Sans Pro Black"/>
                </a:rPr>
                <a:t>Deep Learning</a:t>
              </a:r>
              <a:endParaRPr sz="1800" b="0" i="0" u="none" strike="noStrike" cap="none" dirty="0">
                <a:solidFill>
                  <a:schemeClr val="lt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360332" y="2915240"/>
            <a:ext cx="2637479" cy="890269"/>
            <a:chOff x="3981433" y="3284927"/>
            <a:chExt cx="2637479" cy="890269"/>
          </a:xfrm>
        </p:grpSpPr>
        <p:sp>
          <p:nvSpPr>
            <p:cNvPr id="16" name="Google Shape;627;p51"/>
            <p:cNvSpPr txBox="1"/>
            <p:nvPr/>
          </p:nvSpPr>
          <p:spPr>
            <a:xfrm>
              <a:off x="3981433" y="3759696"/>
              <a:ext cx="1923357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GB" sz="1300" dirty="0" smtClean="0">
                  <a:solidFill>
                    <a:schemeClr val="bg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Algorithms that mimic the  intelligence of humans , able to resolve problems in ways we consider  “smart”</a:t>
              </a:r>
              <a:r>
                <a:rPr lang="en" sz="1300" dirty="0" smtClean="0">
                  <a:solidFill>
                    <a:schemeClr val="bg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.</a:t>
              </a:r>
              <a:r>
                <a:rPr lang="en-GB" sz="1300" dirty="0" smtClean="0">
                  <a:solidFill>
                    <a:schemeClr val="bg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 From the simplest to most complex algorithms. </a:t>
              </a:r>
              <a:endParaRPr sz="1300" b="0" i="0" u="none" strike="noStrike" cap="none" dirty="0">
                <a:solidFill>
                  <a:schemeClr val="bg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7" name="Google Shape;642;p51"/>
            <p:cNvSpPr txBox="1"/>
            <p:nvPr/>
          </p:nvSpPr>
          <p:spPr>
            <a:xfrm>
              <a:off x="3981433" y="3284927"/>
              <a:ext cx="2637479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50" rIns="45725" bIns="228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dirty="0" smtClean="0">
                  <a:solidFill>
                    <a:schemeClr val="lt1"/>
                  </a:solidFill>
                  <a:latin typeface="Source Sans Pro Black"/>
                  <a:ea typeface="Source Sans Pro Black"/>
                  <a:cs typeface="Source Sans Pro Black"/>
                  <a:sym typeface="Source Sans Pro Black"/>
                </a:rPr>
                <a:t>AI</a:t>
              </a:r>
              <a:endParaRPr sz="1800" b="0" i="0" u="none" strike="noStrike" cap="none" dirty="0">
                <a:solidFill>
                  <a:schemeClr val="lt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2721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Machine Learning Applications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888" y="2006416"/>
            <a:ext cx="696339" cy="696339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1829346" y="1534724"/>
            <a:ext cx="5362963" cy="4180043"/>
            <a:chOff x="1829346" y="1534724"/>
            <a:chExt cx="5362963" cy="41800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29346" y="5340060"/>
              <a:ext cx="1223841" cy="374707"/>
            </a:xfrm>
            <a:prstGeom prst="rect">
              <a:avLst/>
            </a:prstGeom>
          </p:spPr>
        </p:pic>
        <p:sp>
          <p:nvSpPr>
            <p:cNvPr id="11" name="Google Shape;212;p24"/>
            <p:cNvSpPr/>
            <p:nvPr/>
          </p:nvSpPr>
          <p:spPr>
            <a:xfrm>
              <a:off x="2871645" y="3387763"/>
              <a:ext cx="1800000" cy="1800000"/>
            </a:xfrm>
            <a:prstGeom prst="roundRect">
              <a:avLst>
                <a:gd name="adj" fmla="val 5414"/>
              </a:avLst>
            </a:prstGeom>
            <a:gradFill flip="none" rotWithShape="1">
              <a:gsLst>
                <a:gs pos="100000">
                  <a:srgbClr val="1F8C1A">
                    <a:alpha val="53000"/>
                  </a:srgbClr>
                </a:gs>
                <a:gs pos="0">
                  <a:srgbClr val="FFFFFF">
                    <a:alpha val="53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  <a:buFont typeface="Arial"/>
                <a:buNone/>
              </a:pPr>
              <a:endParaRPr sz="2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2" name="Google Shape;186;p24"/>
            <p:cNvSpPr/>
            <p:nvPr/>
          </p:nvSpPr>
          <p:spPr>
            <a:xfrm>
              <a:off x="3482933" y="1534724"/>
              <a:ext cx="1800000" cy="1800000"/>
            </a:xfrm>
            <a:prstGeom prst="roundRect">
              <a:avLst>
                <a:gd name="adj" fmla="val 5414"/>
              </a:avLst>
            </a:prstGeom>
            <a:gradFill flip="none" rotWithShape="1">
              <a:gsLst>
                <a:gs pos="0">
                  <a:srgbClr val="F5DDD0"/>
                </a:gs>
                <a:gs pos="100000">
                  <a:srgbClr val="E662E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8" name="Google Shape;213;p24"/>
            <p:cNvSpPr/>
            <p:nvPr/>
          </p:nvSpPr>
          <p:spPr>
            <a:xfrm>
              <a:off x="5392309" y="1542664"/>
              <a:ext cx="1800000" cy="1800000"/>
            </a:xfrm>
            <a:prstGeom prst="roundRect">
              <a:avLst>
                <a:gd name="adj" fmla="val 5414"/>
              </a:avLst>
            </a:prstGeom>
            <a:gradFill>
              <a:gsLst>
                <a:gs pos="0">
                  <a:srgbClr val="1DE5FF"/>
                </a:gs>
                <a:gs pos="100000">
                  <a:srgbClr val="139AAA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  <a:buFont typeface="Arial"/>
                <a:buNone/>
              </a:pPr>
              <a:endParaRPr sz="2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13" name="Google Shape;188;p24"/>
          <p:cNvSpPr/>
          <p:nvPr/>
        </p:nvSpPr>
        <p:spPr>
          <a:xfrm>
            <a:off x="4770447" y="3387763"/>
            <a:ext cx="1800000" cy="1800000"/>
          </a:xfrm>
          <a:prstGeom prst="roundRect">
            <a:avLst>
              <a:gd name="adj" fmla="val 5414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" name="Google Shape;193;p24"/>
          <p:cNvSpPr txBox="1"/>
          <p:nvPr/>
        </p:nvSpPr>
        <p:spPr>
          <a:xfrm>
            <a:off x="2871645" y="3721604"/>
            <a:ext cx="1800000" cy="1178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defPPr>
              <a:defRPr lang="en-US"/>
            </a:defPPr>
            <a:lvl1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2000">
                <a:latin typeface="Source Sans Pro Black"/>
                <a:ea typeface="Source Sans Pro Black"/>
                <a:cs typeface="Source Sans Pro Black"/>
              </a:defRPr>
            </a:lvl1pPr>
          </a:lstStyle>
          <a:p>
            <a:r>
              <a:rPr lang="en-US" dirty="0"/>
              <a:t>Retail and E- commerce</a:t>
            </a:r>
          </a:p>
          <a:p>
            <a:endParaRPr dirty="0">
              <a:sym typeface="Source Sans Pro Black"/>
            </a:endParaRPr>
          </a:p>
        </p:txBody>
      </p:sp>
      <p:sp>
        <p:nvSpPr>
          <p:cNvPr id="17" name="Google Shape;211;p24"/>
          <p:cNvSpPr/>
          <p:nvPr/>
        </p:nvSpPr>
        <p:spPr>
          <a:xfrm>
            <a:off x="1619752" y="1558224"/>
            <a:ext cx="1800000" cy="1800000"/>
          </a:xfrm>
          <a:prstGeom prst="roundRect">
            <a:avLst>
              <a:gd name="adj" fmla="val 5414"/>
            </a:avLst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100000">
                <a:srgbClr val="FFD78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" name="Google Shape;214;p24"/>
          <p:cNvSpPr txBox="1"/>
          <p:nvPr/>
        </p:nvSpPr>
        <p:spPr>
          <a:xfrm>
            <a:off x="1847531" y="1533959"/>
            <a:ext cx="1800000" cy="18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r>
              <a:rPr lang="en-US" sz="2000" dirty="0"/>
              <a:t>Health Care  </a:t>
            </a:r>
          </a:p>
        </p:txBody>
      </p:sp>
      <p:sp>
        <p:nvSpPr>
          <p:cNvPr id="20" name="Google Shape;216;p24"/>
          <p:cNvSpPr txBox="1"/>
          <p:nvPr/>
        </p:nvSpPr>
        <p:spPr>
          <a:xfrm>
            <a:off x="5461515" y="1799826"/>
            <a:ext cx="1800000" cy="1269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defPPr>
              <a:defRPr lang="en-US"/>
            </a:defPPr>
            <a:lvl1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2000">
                <a:latin typeface="Source Sans Pro Black"/>
                <a:ea typeface="Source Sans Pro Black"/>
                <a:cs typeface="Source Sans Pro Black"/>
              </a:defRPr>
            </a:lvl1pPr>
          </a:lstStyle>
          <a:p>
            <a:r>
              <a:rPr lang="en-US" dirty="0"/>
              <a:t>Banking and Financial Market and services</a:t>
            </a:r>
            <a:endParaRPr dirty="0">
              <a:sym typeface="Source Sans Pro Black"/>
            </a:endParaRPr>
          </a:p>
        </p:txBody>
      </p:sp>
      <p:sp>
        <p:nvSpPr>
          <p:cNvPr id="21" name="Google Shape;214;p24"/>
          <p:cNvSpPr txBox="1"/>
          <p:nvPr/>
        </p:nvSpPr>
        <p:spPr>
          <a:xfrm>
            <a:off x="3679374" y="1790227"/>
            <a:ext cx="1800000" cy="1366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800"/>
            </a:pPr>
            <a:r>
              <a:rPr lang="en-US" sz="2000" dirty="0" smtClean="0"/>
              <a:t>Marketing</a:t>
            </a:r>
            <a:endParaRPr sz="20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22" name="Google Shape;214;p24"/>
          <p:cNvSpPr txBox="1"/>
          <p:nvPr/>
        </p:nvSpPr>
        <p:spPr>
          <a:xfrm>
            <a:off x="4769342" y="3541422"/>
            <a:ext cx="1800000" cy="134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2000" dirty="0" smtClean="0">
                <a:latin typeface="Source Sans Pro Black"/>
                <a:ea typeface="Source Sans Pro Black"/>
                <a:cs typeface="Source Sans Pro Black"/>
                <a:sym typeface="Source Sans Pro Black"/>
              </a:rPr>
              <a:t>Manufacturing</a:t>
            </a:r>
            <a:endParaRPr sz="2000" dirty="0">
              <a:latin typeface="Source Sans Pro Black"/>
              <a:ea typeface="Source Sans Pro Black"/>
              <a:cs typeface="Source Sans Pro Black"/>
              <a:sym typeface="Source Sans Pro Black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770447" y="4896791"/>
            <a:ext cx="3916353" cy="1754327"/>
          </a:xfrm>
          <a:prstGeom prst="rect">
            <a:avLst/>
          </a:prstGeom>
          <a:gradFill flip="none" rotWithShape="1">
            <a:gsLst>
              <a:gs pos="0">
                <a:srgbClr val="F5D0D0">
                  <a:alpha val="83000"/>
                </a:srgbClr>
              </a:gs>
              <a:gs pos="100000">
                <a:srgbClr val="D96868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285750" indent="-285750"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dirty="0">
                <a:solidFill>
                  <a:srgbClr val="145561"/>
                </a:solidFill>
                <a:latin typeface="Source Sans Pro"/>
                <a:ea typeface="Source Sans Pro"/>
                <a:cs typeface="Source Sans Pro"/>
              </a:rPr>
              <a:t>Predictive maintenance - equipment failure </a:t>
            </a:r>
          </a:p>
          <a:p>
            <a:pPr marL="285750" indent="-285750"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dirty="0">
                <a:solidFill>
                  <a:srgbClr val="145561"/>
                </a:solidFill>
                <a:latin typeface="Source Sans Pro"/>
                <a:ea typeface="Source Sans Pro"/>
                <a:cs typeface="Source Sans Pro"/>
              </a:rPr>
              <a:t>Implementation of safety rules </a:t>
            </a:r>
          </a:p>
          <a:p>
            <a:pPr marL="285750" indent="-285750"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dirty="0">
                <a:solidFill>
                  <a:srgbClr val="145561"/>
                </a:solidFill>
                <a:latin typeface="Source Sans Pro"/>
                <a:ea typeface="Source Sans Pro"/>
                <a:cs typeface="Source Sans Pro"/>
              </a:rPr>
              <a:t>Quality Control</a:t>
            </a:r>
          </a:p>
          <a:p>
            <a:pPr marL="285750" indent="-285750"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dirty="0">
                <a:solidFill>
                  <a:srgbClr val="145561"/>
                </a:solidFill>
                <a:latin typeface="Source Sans Pro"/>
                <a:ea typeface="Source Sans Pro"/>
                <a:cs typeface="Source Sans Pro"/>
              </a:rPr>
              <a:t>Controlling energy Consumption  </a:t>
            </a:r>
          </a:p>
          <a:p>
            <a:pPr marL="285750" indent="-285750"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dirty="0">
                <a:solidFill>
                  <a:srgbClr val="145561"/>
                </a:solidFill>
                <a:latin typeface="Source Sans Pro"/>
                <a:ea typeface="Source Sans Pro"/>
                <a:cs typeface="Source Sans Pro"/>
              </a:rPr>
              <a:t>Inventory management </a:t>
            </a:r>
          </a:p>
        </p:txBody>
      </p:sp>
      <p:sp>
        <p:nvSpPr>
          <p:cNvPr id="7" name="Rectangle 6"/>
          <p:cNvSpPr/>
          <p:nvPr/>
        </p:nvSpPr>
        <p:spPr>
          <a:xfrm>
            <a:off x="111411" y="2812809"/>
            <a:ext cx="2814834" cy="161778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20000"/>
                  <a:lumOff val="80000"/>
                  <a:alpha val="43000"/>
                </a:schemeClr>
              </a:gs>
              <a:gs pos="100000">
                <a:srgbClr val="FFD786">
                  <a:alpha val="4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742950" lvl="1" indent="-285750">
              <a:buFont typeface="Arial"/>
              <a:buChar char="•"/>
            </a:pPr>
            <a:r>
              <a:rPr lang="en-US" sz="1600" dirty="0">
                <a:solidFill>
                  <a:srgbClr val="145561"/>
                </a:solidFill>
              </a:rPr>
              <a:t>Diagnosis and disease identification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>
                <a:solidFill>
                  <a:srgbClr val="145561"/>
                </a:solidFill>
              </a:rPr>
              <a:t>Medical imaging diagnostics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>
                <a:solidFill>
                  <a:srgbClr val="145561"/>
                </a:solidFill>
              </a:rPr>
              <a:t>Digital Consultation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>
                <a:solidFill>
                  <a:srgbClr val="145561"/>
                </a:solidFill>
              </a:rPr>
              <a:t>New drug discovery  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6354" y="4172001"/>
            <a:ext cx="385955" cy="62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21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53596</TotalTime>
  <Words>1664</Words>
  <Application>Microsoft Macintosh PowerPoint</Application>
  <PresentationFormat>On-screen Show (4:3)</PresentationFormat>
  <Paragraphs>335</Paragraphs>
  <Slides>55</Slides>
  <Notes>10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Office Theme</vt:lpstr>
      <vt:lpstr>Introduction to Deep Learning with TF(CNN)</vt:lpstr>
      <vt:lpstr>Introduction about me </vt:lpstr>
      <vt:lpstr>L</vt:lpstr>
      <vt:lpstr>PowerPoint Presentation</vt:lpstr>
      <vt:lpstr>Intro..</vt:lpstr>
      <vt:lpstr>Skills required for different roles in DS ML industry</vt:lpstr>
      <vt:lpstr>Skills required for different roles in DS ML industry</vt:lpstr>
      <vt:lpstr>What is Machine Learning? </vt:lpstr>
      <vt:lpstr>Machine Learning Applications</vt:lpstr>
      <vt:lpstr>Recap: Linear Regression Model</vt:lpstr>
      <vt:lpstr>What factors determine the value of a vehicle? </vt:lpstr>
      <vt:lpstr>A linear model can be represented as nodes and edges</vt:lpstr>
      <vt:lpstr>A linear model can be represented as nodes and edges</vt:lpstr>
      <vt:lpstr>Adding a non-linear Transformation layer </vt:lpstr>
      <vt:lpstr>What is activation function?  </vt:lpstr>
      <vt:lpstr>Types of Activation Function </vt:lpstr>
      <vt:lpstr>Rectified Linear Unit</vt:lpstr>
      <vt:lpstr>Convolutional Neural Network</vt:lpstr>
      <vt:lpstr>Input Layer</vt:lpstr>
      <vt:lpstr>Input Layer</vt:lpstr>
      <vt:lpstr>What is Convolution?</vt:lpstr>
      <vt:lpstr>What is Convolution?</vt:lpstr>
      <vt:lpstr>Convolution Parameters?</vt:lpstr>
      <vt:lpstr>Stride and padding</vt:lpstr>
      <vt:lpstr>Pooling layer</vt:lpstr>
      <vt:lpstr>Flatten layer</vt:lpstr>
      <vt:lpstr>Dense Layer or Fully Connected Layer</vt:lpstr>
      <vt:lpstr>SoftMax layer</vt:lpstr>
      <vt:lpstr>Optimization - Strategy to improve performance</vt:lpstr>
      <vt:lpstr>Useful Pandas  Commands</vt:lpstr>
      <vt:lpstr>Build the Model</vt:lpstr>
      <vt:lpstr>Scikit learn </vt:lpstr>
      <vt:lpstr>Linear Regression</vt:lpstr>
      <vt:lpstr>Linear Regression</vt:lpstr>
      <vt:lpstr>Regression Algorithm</vt:lpstr>
      <vt:lpstr>Data Preparation for modeling</vt:lpstr>
      <vt:lpstr>Model Evaluation </vt:lpstr>
      <vt:lpstr>Machine learning courses </vt:lpstr>
      <vt:lpstr>Upcoming Courses </vt:lpstr>
      <vt:lpstr>Pandas for Data Analysis</vt:lpstr>
      <vt:lpstr>Upcoming Courses </vt:lpstr>
      <vt:lpstr>Pandas for Data Analysis</vt:lpstr>
      <vt:lpstr>Feature Engineering </vt:lpstr>
      <vt:lpstr>PowerPoint Presentation</vt:lpstr>
      <vt:lpstr>PowerPoint Presentation</vt:lpstr>
      <vt:lpstr>Courses </vt:lpstr>
      <vt:lpstr>PowerPoint Presentation</vt:lpstr>
      <vt:lpstr>Courses </vt:lpstr>
      <vt:lpstr>Courses </vt:lpstr>
      <vt:lpstr>Courses </vt:lpstr>
      <vt:lpstr>Data preparation and visualization</vt:lpstr>
      <vt:lpstr>What is going to be covered</vt:lpstr>
      <vt:lpstr>Learning Outcome</vt:lpstr>
      <vt:lpstr>EVENTS calendar</vt:lpstr>
      <vt:lpstr>PowerPoint Presentation</vt:lpstr>
    </vt:vector>
  </TitlesOfParts>
  <Company>ou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 </dc:title>
  <dc:creator>Suraiya Zabeen</dc:creator>
  <cp:lastModifiedBy>Suraiya Zabeen</cp:lastModifiedBy>
  <cp:revision>145</cp:revision>
  <dcterms:created xsi:type="dcterms:W3CDTF">2020-11-26T13:28:01Z</dcterms:created>
  <dcterms:modified xsi:type="dcterms:W3CDTF">2021-07-26T09:26:18Z</dcterms:modified>
</cp:coreProperties>
</file>